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24384000" cy="13716000" type="screen16x9"/>
  <p:notesSz cx="5143500" cy="9144000"/>
  <p:embeddedFontLst>
    <p:embeddedFont>
      <p:font typeface="OPPOSans-B" panose="02010601030101010101" pitchFamily="2" charset="-122"/>
      <p:regular r:id="rId11"/>
    </p:embeddedFont>
    <p:embeddedFont>
      <p:font typeface="BarlowCondensed-Medium" panose="02010601030101010101" pitchFamily="2" charset="-122"/>
      <p:regular r:id="rId12"/>
    </p:embeddedFont>
    <p:embeddedFont>
      <p:font typeface="OPPOSans-M" panose="02010601030101010101" pitchFamily="2" charset="-122"/>
      <p:regular r:id="rId13"/>
    </p:embeddedFont>
    <p:embeddedFont>
      <p:font typeface="HuXiaoBo-NanShen" panose="02010601030101010101" pitchFamily="2" charset="-122"/>
      <p:regular r:id="rId14"/>
    </p:embeddedFont>
    <p:embeddedFont>
      <p:font typeface="OPPOSans-R" panose="02010601030101010101" pitchFamily="2" charset="-122"/>
      <p:regular r:id="rId1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<Relationship Id="rId10" Target="slides/slide9.xml" Type="http://schemas.openxmlformats.org/officeDocument/2006/relationships/slide"/>  <Relationship Id="rId11" Target="fonts/font1.fntdata" Type="http://schemas.openxmlformats.org/officeDocument/2006/relationships/font"/>  <Relationship Id="rId12" Target="fonts/font2.fntdata" Type="http://schemas.openxmlformats.org/officeDocument/2006/relationships/font"/>  <Relationship Id="rId13" Target="fonts/font3.fntdata" Type="http://schemas.openxmlformats.org/officeDocument/2006/relationships/font"/>  <Relationship Id="rId14" Target="fonts/font4.fntdata" Type="http://schemas.openxmlformats.org/officeDocument/2006/relationships/font"/>  <Relationship Id="rId15" Target="fonts/font5.fntdata" Type="http://schemas.openxmlformats.org/officeDocument/2006/relationships/font"/>  <Relationship Id="rId16" Target="presProps.xml" Type="http://schemas.openxmlformats.org/officeDocument/2006/relationships/presProps"/>  <Relationship Id="rId17" Target="viewProps.xml" Type="http://schemas.openxmlformats.org/officeDocument/2006/relationships/viewProps"/>  <Relationship Id="rId18" Target="theme/theme1.xml" Type="http://schemas.openxmlformats.org/officeDocument/2006/relationships/theme"/>  <Relationship Id="rId19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1" Type="http://schemas.openxmlformats.org/officeDocument/2006/relationships/image" Target="../media/image1.png"/><Relationship Id="rId102" Type="http://schemas.openxmlformats.org/officeDocument/2006/relationships/image" Target="../media/image17.png"/><Relationship Id="rId103" Type="http://schemas.openxmlformats.org/officeDocument/2006/relationships/image" Target="../media/image18.png"/><Relationship Id="rId104" Type="http://schemas.openxmlformats.org/officeDocument/2006/relationships/image" Target="../media/image19.png"/><Relationship Id="rId107" Type="http://schemas.openxmlformats.org/officeDocument/2006/relationships/image" Target="../media/image20.png"/><Relationship Id="rId108" Type="http://schemas.openxmlformats.org/officeDocument/2006/relationships/image" Target="../media/image21.png"/><Relationship Id="rId109" Type="http://schemas.openxmlformats.org/officeDocument/2006/relationships/image" Target="../media/image22.png"/><Relationship Id="rId1012" Type="http://schemas.openxmlformats.org/officeDocument/2006/relationships/image" Target="../media/image23.png"/><Relationship Id="rId1015" Type="http://schemas.openxmlformats.org/officeDocument/2006/relationships/image" Target="../media/image24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1" Type="http://schemas.openxmlformats.org/officeDocument/2006/relationships/image" Target="../media/image8.png"/><Relationship Id="rId202" Type="http://schemas.openxmlformats.org/officeDocument/2006/relationships/image" Target="../media/image9.png"/><Relationship Id="rId203" Type="http://schemas.openxmlformats.org/officeDocument/2006/relationships/image" Target="../media/image10.png"/><Relationship Id="rId204" Type="http://schemas.openxmlformats.org/officeDocument/2006/relationships/image" Target="../media/image11.png"/><Relationship Id="rId206" Type="http://schemas.openxmlformats.org/officeDocument/2006/relationships/image" Target="../media/image26.png"/><Relationship Id="rId207" Type="http://schemas.openxmlformats.org/officeDocument/2006/relationships/image" Target="../media/image28.png"/><Relationship Id="rId209" Type="http://schemas.openxmlformats.org/officeDocument/2006/relationships/image" Target="../media/image4.png"/><Relationship Id="rId2010" Type="http://schemas.openxmlformats.org/officeDocument/2006/relationships/image" Target="../media/image14.png"/><Relationship Id="rId2011" Type="http://schemas.openxmlformats.org/officeDocument/2006/relationships/image" Target="../media/image15.png"/><Relationship Id="rId2015" Type="http://schemas.openxmlformats.org/officeDocument/2006/relationships/image" Target="../media/image4.png"/><Relationship Id="rId2019" Type="http://schemas.openxmlformats.org/officeDocument/2006/relationships/image" Target="../media/image4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1" Type="http://schemas.openxmlformats.org/officeDocument/2006/relationships/image" Target="../media/image27.png"/><Relationship Id="rId302" Type="http://schemas.openxmlformats.org/officeDocument/2006/relationships/image" Target="../media/image29.png"/><Relationship Id="rId303" Type="http://schemas.openxmlformats.org/officeDocument/2006/relationships/image" Target="../media/image30.png"/><Relationship Id="rId304" Type="http://schemas.openxmlformats.org/officeDocument/2006/relationships/image" Target="../media/image31.png"/><Relationship Id="rId306" Type="http://schemas.openxmlformats.org/officeDocument/2006/relationships/image" Target="../media/image32.png"/><Relationship Id="rId308" Type="http://schemas.openxmlformats.org/officeDocument/2006/relationships/image" Target="../media/image37.png"/><Relationship Id="rId309" Type="http://schemas.openxmlformats.org/officeDocument/2006/relationships/image" Target="../media/image38.png"/><Relationship Id="rId3010" Type="http://schemas.openxmlformats.org/officeDocument/2006/relationships/image" Target="../media/image39.png"/><Relationship Id="rId3011" Type="http://schemas.openxmlformats.org/officeDocument/2006/relationships/image" Target="../media/image5.png"/><Relationship Id="rId3012" Type="http://schemas.openxmlformats.org/officeDocument/2006/relationships/image" Target="../media/image33.png"/><Relationship Id="rId3016" Type="http://schemas.openxmlformats.org/officeDocument/2006/relationships/image" Target="../media/image4.png"/><Relationship Id="rId3020" Type="http://schemas.openxmlformats.org/officeDocument/2006/relationships/image" Target="../media/image4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1" Type="http://schemas.openxmlformats.org/officeDocument/2006/relationships/image" Target="../media/image8.png"/><Relationship Id="rId402" Type="http://schemas.openxmlformats.org/officeDocument/2006/relationships/image" Target="../media/image9.png"/><Relationship Id="rId403" Type="http://schemas.openxmlformats.org/officeDocument/2006/relationships/image" Target="../media/image10.png"/><Relationship Id="rId404" Type="http://schemas.openxmlformats.org/officeDocument/2006/relationships/image" Target="../media/image11.png"/><Relationship Id="rId406" Type="http://schemas.openxmlformats.org/officeDocument/2006/relationships/image" Target="../media/image40.png"/><Relationship Id="rId408" Type="http://schemas.openxmlformats.org/officeDocument/2006/relationships/image" Target="../media/image4.png"/><Relationship Id="rId409" Type="http://schemas.openxmlformats.org/officeDocument/2006/relationships/image" Target="../media/image14.png"/><Relationship Id="rId4010" Type="http://schemas.openxmlformats.org/officeDocument/2006/relationships/image" Target="../media/image15.png"/><Relationship Id="rId4011" Type="http://schemas.openxmlformats.org/officeDocument/2006/relationships/image" Target="../media/image34.png"/><Relationship Id="rId4012" Type="http://schemas.openxmlformats.org/officeDocument/2006/relationships/image" Target="../media/image6.png"/><Relationship Id="rId4016" Type="http://schemas.openxmlformats.org/officeDocument/2006/relationships/image" Target="../media/image4.png"/><Relationship Id="rId4020" Type="http://schemas.openxmlformats.org/officeDocument/2006/relationships/image" Target="../media/image4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1" Type="http://schemas.openxmlformats.org/officeDocument/2006/relationships/image" Target="../media/image27.png"/><Relationship Id="rId502" Type="http://schemas.openxmlformats.org/officeDocument/2006/relationships/image" Target="../media/image29.png"/><Relationship Id="rId503" Type="http://schemas.openxmlformats.org/officeDocument/2006/relationships/image" Target="../media/image30.png"/><Relationship Id="rId504" Type="http://schemas.openxmlformats.org/officeDocument/2006/relationships/image" Target="../media/image31.png"/><Relationship Id="rId507" Type="http://schemas.openxmlformats.org/officeDocument/2006/relationships/image" Target="../media/image37.png"/><Relationship Id="rId508" Type="http://schemas.openxmlformats.org/officeDocument/2006/relationships/image" Target="../media/image38.png"/><Relationship Id="rId509" Type="http://schemas.openxmlformats.org/officeDocument/2006/relationships/image" Target="../media/image39.png"/><Relationship Id="rId5010" Type="http://schemas.openxmlformats.org/officeDocument/2006/relationships/image" Target="../media/image7.png"/><Relationship Id="rId5011" Type="http://schemas.openxmlformats.org/officeDocument/2006/relationships/image" Target="../media/image13.png"/><Relationship Id="rId5012" Type="http://schemas.openxmlformats.org/officeDocument/2006/relationships/image" Target="../media/image16.png"/><Relationship Id="rId5016" Type="http://schemas.openxmlformats.org/officeDocument/2006/relationships/image" Target="../media/image4.png"/><Relationship Id="rId5020" Type="http://schemas.openxmlformats.org/officeDocument/2006/relationships/image" Target="../media/image4.png"/><Relationship Id="rId5021" Type="http://schemas.openxmlformats.org/officeDocument/2006/relationships/image" Target="../media/image40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1" Type="http://schemas.openxmlformats.org/officeDocument/2006/relationships/image" Target="../media/image8.png"/><Relationship Id="rId602" Type="http://schemas.openxmlformats.org/officeDocument/2006/relationships/image" Target="../media/image9.png"/><Relationship Id="rId603" Type="http://schemas.openxmlformats.org/officeDocument/2006/relationships/image" Target="../media/image10.png"/><Relationship Id="rId604" Type="http://schemas.openxmlformats.org/officeDocument/2006/relationships/image" Target="../media/image11.png"/><Relationship Id="rId606" Type="http://schemas.openxmlformats.org/officeDocument/2006/relationships/image" Target="../media/image40.png"/><Relationship Id="rId608" Type="http://schemas.openxmlformats.org/officeDocument/2006/relationships/image" Target="../media/image4.png"/><Relationship Id="rId609" Type="http://schemas.openxmlformats.org/officeDocument/2006/relationships/image" Target="../media/image14.png"/><Relationship Id="rId6010" Type="http://schemas.openxmlformats.org/officeDocument/2006/relationships/image" Target="../media/image15.png"/><Relationship Id="rId6011" Type="http://schemas.openxmlformats.org/officeDocument/2006/relationships/image" Target="../media/image35.png"/><Relationship Id="rId6012" Type="http://schemas.openxmlformats.org/officeDocument/2006/relationships/image" Target="../media/image36.png"/><Relationship Id="rId6016" Type="http://schemas.openxmlformats.org/officeDocument/2006/relationships/image" Target="../media/image4.png"/><Relationship Id="rId6020" Type="http://schemas.openxmlformats.org/officeDocument/2006/relationships/image" Target="../media/image4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1" Type="http://schemas.openxmlformats.org/officeDocument/2006/relationships/image" Target="../media/image27.png"/><Relationship Id="rId702" Type="http://schemas.openxmlformats.org/officeDocument/2006/relationships/image" Target="../media/image29.png"/><Relationship Id="rId703" Type="http://schemas.openxmlformats.org/officeDocument/2006/relationships/image" Target="../media/image30.png"/><Relationship Id="rId704" Type="http://schemas.openxmlformats.org/officeDocument/2006/relationships/image" Target="../media/image31.png"/><Relationship Id="rId706" Type="http://schemas.openxmlformats.org/officeDocument/2006/relationships/image" Target="../media/image41.png"/><Relationship Id="rId708" Type="http://schemas.openxmlformats.org/officeDocument/2006/relationships/image" Target="../media/image37.png"/><Relationship Id="rId709" Type="http://schemas.openxmlformats.org/officeDocument/2006/relationships/image" Target="../media/image38.png"/><Relationship Id="rId7010" Type="http://schemas.openxmlformats.org/officeDocument/2006/relationships/image" Target="../media/image39.png"/><Relationship Id="rId7014" Type="http://schemas.openxmlformats.org/officeDocument/2006/relationships/image" Target="../media/image4.png"/><Relationship Id="rId7015" Type="http://schemas.openxmlformats.org/officeDocument/2006/relationships/image" Target="../media/image2.png"/><Relationship Id="rId7019" Type="http://schemas.openxmlformats.org/officeDocument/2006/relationships/image" Target="../media/image4.png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801" Type="http://schemas.openxmlformats.org/officeDocument/2006/relationships/image" Target="../media/image8.png"/><Relationship Id="rId802" Type="http://schemas.openxmlformats.org/officeDocument/2006/relationships/image" Target="../media/image9.png"/><Relationship Id="rId803" Type="http://schemas.openxmlformats.org/officeDocument/2006/relationships/image" Target="../media/image10.png"/><Relationship Id="rId804" Type="http://schemas.openxmlformats.org/officeDocument/2006/relationships/image" Target="../media/image11.png"/><Relationship Id="rId806" Type="http://schemas.openxmlformats.org/officeDocument/2006/relationships/image" Target="../media/image12.png"/><Relationship Id="rId808" Type="http://schemas.openxmlformats.org/officeDocument/2006/relationships/image" Target="../media/image4.png"/><Relationship Id="rId809" Type="http://schemas.openxmlformats.org/officeDocument/2006/relationships/image" Target="../media/image14.png"/><Relationship Id="rId8010" Type="http://schemas.openxmlformats.org/officeDocument/2006/relationships/image" Target="../media/image15.png"/><Relationship Id="rId8011" Type="http://schemas.openxmlformats.org/officeDocument/2006/relationships/image" Target="../media/image3.png"/><Relationship Id="rId8015" Type="http://schemas.openxmlformats.org/officeDocument/2006/relationships/image" Target="../media/image4.png"/><Relationship Id="rId8019" Type="http://schemas.openxmlformats.org/officeDocument/2006/relationships/image" Target="../media/image4.png"/><Relationship Id="rId8023" Type="http://schemas.openxmlformats.org/officeDocument/2006/relationships/image" Target="../media/image4.png"/></Relationships>
</file>

<file path=ppt/slides/_rels/slide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901" Type="http://schemas.openxmlformats.org/officeDocument/2006/relationships/image" Target="../media/image1.png"/><Relationship Id="rId902" Type="http://schemas.openxmlformats.org/officeDocument/2006/relationships/image" Target="../media/image17.png"/><Relationship Id="rId903" Type="http://schemas.openxmlformats.org/officeDocument/2006/relationships/image" Target="../media/image18.png"/><Relationship Id="rId904" Type="http://schemas.openxmlformats.org/officeDocument/2006/relationships/image" Target="../media/image19.png"/><Relationship Id="rId907" Type="http://schemas.openxmlformats.org/officeDocument/2006/relationships/image" Target="../media/image20.png"/><Relationship Id="rId908" Type="http://schemas.openxmlformats.org/officeDocument/2006/relationships/image" Target="../media/image21.png"/><Relationship Id="rId909" Type="http://schemas.openxmlformats.org/officeDocument/2006/relationships/image" Target="../media/image25.png"/><Relationship Id="rId9012" Type="http://schemas.openxmlformats.org/officeDocument/2006/relationships/image" Target="../media/image23.png"/><Relationship Id="rId901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01">
                </a:blip>
          <a:srcRect/>
          <a:stretch>
            <a:fillRect/>
          </a:stretch>
        </p:blipFill>
        <p:spPr>
          <a:xfrm rot="0" flipV="0" flipH="0">
            <a:off x="-12700" y="-12700"/>
            <a:ext cx="5168900" cy="5168900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102">
                </a:blip>
          <a:srcRect/>
          <a:stretch>
            <a:fillRect/>
          </a:stretch>
        </p:blipFill>
        <p:spPr>
          <a:xfrm rot="0" flipV="0" flipH="0">
            <a:off x="-12700" y="-12700"/>
            <a:ext cx="3517900" cy="3517900"/>
          </a:xfrm>
          <a:prstGeom prst="rect">
            <a:avLst/>
          </a:prstGeom>
        </p:spPr>
      </p:pic>
      <p:pic>
        <p:nvPicPr>
          <p:cNvPr id="103" name="image 103"/>
          <p:cNvPicPr>
            <a:picLocks noChangeAspect="1"/>
          </p:cNvPicPr>
          <p:nvPr/>
        </p:nvPicPr>
        <p:blipFill>
          <a:blip r:embed="rId103">
                </a:blip>
          <a:srcRect/>
          <a:stretch>
            <a:fillRect/>
          </a:stretch>
        </p:blipFill>
        <p:spPr>
          <a:xfrm rot="0" flipV="0" flipH="0">
            <a:off x="20891500" y="10223500"/>
            <a:ext cx="3505200" cy="3505200"/>
          </a:xfrm>
          <a:prstGeom prst="rect">
            <a:avLst/>
          </a:prstGeom>
        </p:spPr>
      </p:pic>
      <p:pic>
        <p:nvPicPr>
          <p:cNvPr id="104" name="image 104"/>
          <p:cNvPicPr>
            <a:picLocks noChangeAspect="1"/>
          </p:cNvPicPr>
          <p:nvPr/>
        </p:nvPicPr>
        <p:blipFill>
          <a:blip r:embed="rId104">
                </a:blip>
          <a:srcRect/>
          <a:stretch>
            <a:fillRect/>
          </a:stretch>
        </p:blipFill>
        <p:spPr>
          <a:xfrm rot="0" flipV="0" flipH="0">
            <a:off x="22009100" y="11341100"/>
            <a:ext cx="2387600" cy="2387600"/>
          </a:xfrm>
          <a:prstGeom prst="rect">
            <a:avLst/>
          </a:prstGeom>
        </p:spPr>
      </p:pic>
      <p:sp>
        <p:nvSpPr>
          <p:cNvPr id="105" name="Object 105"/>
          <p:cNvSpPr txBox="1"/>
          <p:nvPr/>
        </p:nvSpPr>
        <p:spPr>
          <a:xfrm>
            <a:off x="5194284" y="2895600"/>
            <a:ext cx="13995431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2000" i="0" b="0" spc="629" dirty="0" smtClean="0" lang="zh-CN">
                <a:solidFill>
                  <a:srgbClr val="0D6A93"/>
                </a:solidFill>
                <a:latin typeface="OPPOSans-B"/>
                <a:ea typeface="OPPOSans-B"/>
              </a:rPr>
              <a:t>APP运营</a:t>
            </a:r>
            <a:endParaRPr lang="zh-CN" altLang="en-US"/>
          </a:p>
        </p:txBody>
      </p:sp>
      <p:sp>
        <p:nvSpPr>
          <p:cNvPr id="106" name="Object 106"/>
          <p:cNvSpPr txBox="1"/>
          <p:nvPr/>
        </p:nvSpPr>
        <p:spPr>
          <a:xfrm>
            <a:off x="3889722" y="8039100"/>
            <a:ext cx="16604554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1" spc="240" dirty="0" smtClean="0" lang="zh-CN">
                <a:solidFill>
                  <a:srgbClr val="0D6A93"/>
                </a:solidFill>
                <a:latin typeface="BarlowCondensed-Medium"/>
                <a:ea typeface="BarlowCondensed-Medium"/>
              </a:rPr>
              <a:t>APP's Operation Monthly Review Report</a:t>
            </a:r>
            <a:endParaRPr lang="zh-CN" altLang="en-US"/>
          </a:p>
        </p:txBody>
      </p:sp>
      <p:pic>
        <p:nvPicPr>
          <p:cNvPr id="107" name="image 107"/>
          <p:cNvPicPr>
            <a:picLocks noChangeAspect="1"/>
          </p:cNvPicPr>
          <p:nvPr/>
        </p:nvPicPr>
        <p:blipFill>
          <a:blip r:embed="rId107">
                </a:blip>
          <a:srcRect/>
          <a:stretch>
            <a:fillRect/>
          </a:stretch>
        </p:blipFill>
        <p:spPr>
          <a:xfrm rot="0" flipV="0" flipH="0">
            <a:off x="22085300" y="825500"/>
            <a:ext cx="1498600" cy="1536700"/>
          </a:xfrm>
          <a:prstGeom prst="rect">
            <a:avLst/>
          </a:prstGeom>
        </p:spPr>
      </p:pic>
      <p:pic>
        <p:nvPicPr>
          <p:cNvPr id="108" name="image 108"/>
          <p:cNvPicPr>
            <a:picLocks noChangeAspect="1"/>
          </p:cNvPicPr>
          <p:nvPr/>
        </p:nvPicPr>
        <p:blipFill>
          <a:blip r:embed="rId108">
                </a:blip>
          <a:srcRect/>
          <a:stretch>
            <a:fillRect/>
          </a:stretch>
        </p:blipFill>
        <p:spPr>
          <a:xfrm rot="0" flipV="0" flipH="0">
            <a:off x="812800" y="11391900"/>
            <a:ext cx="1549400" cy="1498600"/>
          </a:xfrm>
          <a:prstGeom prst="rect">
            <a:avLst/>
          </a:prstGeom>
        </p:spPr>
      </p:pic>
      <p:pic>
        <p:nvPicPr>
          <p:cNvPr id="109" name="image 109"/>
          <p:cNvPicPr>
            <a:picLocks noChangeAspect="1"/>
          </p:cNvPicPr>
          <p:nvPr/>
        </p:nvPicPr>
        <p:blipFill>
          <a:blip r:embed="rId109">
                </a:blip>
          <a:srcRect/>
          <a:stretch>
            <a:fillRect/>
          </a:stretch>
        </p:blipFill>
        <p:spPr>
          <a:xfrm rot="0" flipV="0" flipH="0">
            <a:off x="4076700" y="7645400"/>
            <a:ext cx="16103600" cy="114300"/>
          </a:xfrm>
          <a:prstGeom prst="rect">
            <a:avLst/>
          </a:prstGeom>
        </p:spPr>
      </p:pic>
      <p:grpSp>
        <p:nvGrpSpPr>
          <p:cNvPr id="1010" name="组合 1010"/>
          <p:cNvGrpSpPr/>
          <p:nvPr/>
        </p:nvGrpSpPr>
        <p:grpSpPr>
          <a:xfrm>
            <a:off x="7400265" y="10073671"/>
            <a:ext cx="5636482" cy="495300"/>
            <a:chOff x="7400265" y="10073671"/>
            <a:chExt cx="5636482" cy="495300"/>
          </a:xfrm>
        </p:grpSpPr>
        <p:sp>
          <p:nvSpPr>
            <p:cNvPr id="1011" name="Object 1011"/>
            <p:cNvSpPr txBox="1"/>
            <p:nvPr/>
          </p:nvSpPr>
          <p:spPr>
            <a:xfrm>
              <a:off x="7400265" y="9997471"/>
              <a:ext cx="5636482" cy="495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200" i="0" b="0" spc="320" dirty="0" smtClean="0" lang="zh-CN">
                  <a:solidFill>
                    <a:srgbClr val="0D6A93"/>
                  </a:solidFill>
                  <a:latin typeface="OPPOSans-M"/>
                  <a:ea typeface="OPPOSans-M"/>
                </a:rPr>
                <a:t>汇报人：运营部-高小定</a:t>
              </a:r>
              <a:endParaRPr lang="zh-CN" altLang="en-US"/>
            </a:p>
          </p:txBody>
        </p:sp>
        <p:pic>
          <p:nvPicPr>
            <p:cNvPr id="1012" name="image 1012"/>
            <p:cNvPicPr>
              <a:picLocks noChangeAspect="1"/>
            </p:cNvPicPr>
            <p:nvPr/>
          </p:nvPicPr>
          <p:blipFill>
            <a:blip r:embed="rId1012">
                </a:blip>
            <a:srcRect/>
            <a:stretch>
              <a:fillRect/>
            </a:stretch>
          </p:blipFill>
          <p:spPr>
            <a:xfrm rot="0" flipV="0" flipH="0">
              <a:off x="7468122" y="10194321"/>
              <a:ext cx="241300" cy="241300"/>
            </a:xfrm>
            <a:prstGeom prst="rect">
              <a:avLst/>
            </a:prstGeom>
          </p:spPr>
        </p:pic>
      </p:grpSp>
      <p:grpSp>
        <p:nvGrpSpPr>
          <p:cNvPr id="1013" name="组合 1013"/>
          <p:cNvGrpSpPr/>
          <p:nvPr/>
        </p:nvGrpSpPr>
        <p:grpSpPr>
          <a:xfrm>
            <a:off x="13550840" y="10073671"/>
            <a:ext cx="3432893" cy="495300"/>
            <a:chOff x="13550840" y="10073671"/>
            <a:chExt cx="3432893" cy="495300"/>
          </a:xfrm>
        </p:grpSpPr>
        <p:sp>
          <p:nvSpPr>
            <p:cNvPr id="1014" name="Object 1014"/>
            <p:cNvSpPr txBox="1"/>
            <p:nvPr/>
          </p:nvSpPr>
          <p:spPr>
            <a:xfrm>
              <a:off x="13550840" y="9997471"/>
              <a:ext cx="3432893" cy="495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200" i="0" b="0" spc="320" dirty="0" smtClean="0" lang="zh-CN">
                  <a:solidFill>
                    <a:srgbClr val="0D6A93"/>
                  </a:solidFill>
                  <a:latin typeface="OPPOSans-M"/>
                  <a:ea typeface="OPPOSans-M"/>
                </a:rPr>
                <a:t>2020.08.12</a:t>
              </a:r>
              <a:endParaRPr lang="zh-CN" altLang="en-US"/>
            </a:p>
          </p:txBody>
        </p:sp>
        <p:pic>
          <p:nvPicPr>
            <p:cNvPr id="1015" name="image 1015"/>
            <p:cNvPicPr>
              <a:picLocks noChangeAspect="1"/>
            </p:cNvPicPr>
            <p:nvPr/>
          </p:nvPicPr>
          <p:blipFill>
            <a:blip r:embed="rId1015">
                </a:blip>
            <a:srcRect/>
            <a:stretch>
              <a:fillRect/>
            </a:stretch>
          </p:blipFill>
          <p:spPr>
            <a:xfrm rot="0" flipV="0" flipH="0">
              <a:off x="13551422" y="10194321"/>
              <a:ext cx="241300" cy="241300"/>
            </a:xfrm>
            <a:prstGeom prst="rect">
              <a:avLst/>
            </a:prstGeom>
          </p:spPr>
        </p:pic>
      </p:grpSp>
      <p:sp>
        <p:nvSpPr>
          <p:cNvPr id="1016" name="Object 1016"/>
          <p:cNvSpPr txBox="1"/>
          <p:nvPr/>
        </p:nvSpPr>
        <p:spPr>
          <a:xfrm>
            <a:off x="4140197" y="4927600"/>
            <a:ext cx="16103605" cy="228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5000" i="0" b="0" spc="629" dirty="0" smtClean="0" lang="zh-CN">
                <a:solidFill>
                  <a:srgbClr val="0D6A93"/>
                </a:solidFill>
                <a:latin typeface="HuXiaoBo-NanShen"/>
                <a:ea typeface="HuXiaoBo-NanShen"/>
              </a:rPr>
              <a:t>月度复盘报告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01">
                </a:blip>
          <a:srcRect/>
          <a:stretch>
            <a:fillRect/>
          </a:stretch>
        </p:blipFill>
        <p:spPr>
          <a:xfrm rot="0" flipV="0" flipH="0">
            <a:off x="20955000" y="-12700"/>
            <a:ext cx="3441700" cy="34544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202">
                </a:blip>
          <a:srcRect/>
          <a:stretch>
            <a:fillRect/>
          </a:stretch>
        </p:blipFill>
        <p:spPr>
          <a:xfrm rot="0" flipV="0" flipH="0">
            <a:off x="22263100" y="-12700"/>
            <a:ext cx="2133600" cy="2133600"/>
          </a:xfrm>
          <a:prstGeom prst="rect">
            <a:avLst/>
          </a:prstGeom>
        </p:spPr>
      </p:pic>
      <p:pic>
        <p:nvPicPr>
          <p:cNvPr id="203" name="image 203"/>
          <p:cNvPicPr>
            <a:picLocks noChangeAspect="1"/>
          </p:cNvPicPr>
          <p:nvPr/>
        </p:nvPicPr>
        <p:blipFill>
          <a:blip r:embed="rId203">
                </a:blip>
          <a:srcRect/>
          <a:stretch>
            <a:fillRect/>
          </a:stretch>
        </p:blipFill>
        <p:spPr>
          <a:xfrm rot="0" flipV="0" flipH="0">
            <a:off x="-12700" y="11341100"/>
            <a:ext cx="2400300" cy="2387600"/>
          </a:xfrm>
          <a:prstGeom prst="rect">
            <a:avLst/>
          </a:prstGeom>
        </p:spPr>
      </p:pic>
      <p:pic>
        <p:nvPicPr>
          <p:cNvPr id="204" name="image 204"/>
          <p:cNvPicPr>
            <a:picLocks noChangeAspect="1"/>
          </p:cNvPicPr>
          <p:nvPr/>
        </p:nvPicPr>
        <p:blipFill>
          <a:blip r:embed="rId204">
                </a:blip>
          <a:srcRect/>
          <a:stretch>
            <a:fillRect/>
          </a:stretch>
        </p:blipFill>
        <p:spPr>
          <a:xfrm rot="0" flipV="0" flipH="0">
            <a:off x="-12700" y="12090400"/>
            <a:ext cx="1638300" cy="1638300"/>
          </a:xfrm>
          <a:prstGeom prst="rect">
            <a:avLst/>
          </a:prstGeom>
        </p:spPr>
      </p:pic>
      <p:sp>
        <p:nvSpPr>
          <p:cNvPr id="205" name="Object 205"/>
          <p:cNvSpPr txBox="1"/>
          <p:nvPr/>
        </p:nvSpPr>
        <p:spPr>
          <a:xfrm>
            <a:off x="1692344" y="1276350"/>
            <a:ext cx="1034605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spc="313" dirty="0" smtClean="0" lang="zh-CN">
                <a:solidFill>
                  <a:srgbClr val="0D6A93"/>
                </a:solidFill>
                <a:latin typeface="HuXiaoBo-NanShen"/>
                <a:ea typeface="HuXiaoBo-NanShen"/>
              </a:rPr>
              <a:t>APP及账号新增情况</a:t>
            </a:r>
            <a:endParaRPr lang="zh-CN" altLang="en-US"/>
          </a:p>
        </p:txBody>
      </p:sp>
      <p:pic>
        <p:nvPicPr>
          <p:cNvPr id="206" name="image 206"/>
          <p:cNvPicPr>
            <a:picLocks noChangeAspect="1"/>
          </p:cNvPicPr>
          <p:nvPr/>
        </p:nvPicPr>
        <p:blipFill>
          <a:blip r:embed="rId206">
                </a:blip>
          <a:srcRect/>
          <a:stretch>
            <a:fillRect/>
          </a:stretch>
        </p:blipFill>
        <p:spPr>
          <a:xfrm rot="0" flipV="0" flipH="0">
            <a:off x="1793944" y="2279650"/>
            <a:ext cx="8178800" cy="150342"/>
          </a:xfrm>
          <a:prstGeom prst="rect">
            <a:avLst/>
          </a:prstGeom>
        </p:spPr>
      </p:pic>
      <p:pic>
        <p:nvPicPr>
          <p:cNvPr id="207" name="image 207"/>
          <p:cNvPicPr>
            <a:picLocks noChangeAspect="1"/>
          </p:cNvPicPr>
          <p:nvPr/>
        </p:nvPicPr>
        <p:blipFill>
          <a:blip r:embed="rId207">
                </a:blip>
          <a:srcRect/>
          <a:stretch>
            <a:fillRect/>
          </a:stretch>
        </p:blipFill>
        <p:spPr>
          <a:xfrm rot="0" flipV="0" flipH="0">
            <a:off x="1625600" y="3441699"/>
            <a:ext cx="14387170" cy="8177087"/>
          </a:xfrm>
          <a:prstGeom prst="rect">
            <a:avLst/>
          </a:prstGeom>
        </p:spPr>
      </p:pic>
      <p:grpSp>
        <p:nvGrpSpPr>
          <p:cNvPr id="208" name="组合 208"/>
          <p:cNvGrpSpPr/>
          <p:nvPr/>
        </p:nvGrpSpPr>
        <p:grpSpPr>
          <a:xfrm>
            <a:off x="21856700" y="12128500"/>
            <a:ext cx="952500" cy="241300"/>
            <a:chOff x="21856700" y="12128500"/>
            <a:chExt cx="952500" cy="241300"/>
          </a:xfrm>
        </p:grpSpPr>
        <p:pic>
          <p:nvPicPr>
            <p:cNvPr id="209" name="image 209"/>
            <p:cNvPicPr>
              <a:picLocks noChangeAspect="1"/>
            </p:cNvPicPr>
            <p:nvPr/>
          </p:nvPicPr>
          <p:blipFill>
            <a:blip r:embed="rId209">
                </a:blip>
            <a:srcRect/>
            <a:stretch>
              <a:fillRect/>
            </a:stretch>
          </p:blipFill>
          <p:spPr>
            <a:xfrm rot="0" flipV="0" flipH="0">
              <a:off x="21856700" y="12128500"/>
              <a:ext cx="241300" cy="241300"/>
            </a:xfrm>
            <a:prstGeom prst="rect">
              <a:avLst/>
            </a:prstGeom>
          </p:spPr>
        </p:pic>
        <p:pic>
          <p:nvPicPr>
            <p:cNvPr id="2010" name="image 2010"/>
            <p:cNvPicPr>
              <a:picLocks noChangeAspect="1"/>
            </p:cNvPicPr>
            <p:nvPr/>
          </p:nvPicPr>
          <p:blipFill>
            <a:blip r:embed="rId2010">
                </a:blip>
            <a:srcRect/>
            <a:stretch>
              <a:fillRect/>
            </a:stretch>
          </p:blipFill>
          <p:spPr>
            <a:xfrm rot="0" flipV="0" flipH="0">
              <a:off x="22212300" y="12128500"/>
              <a:ext cx="241300" cy="241300"/>
            </a:xfrm>
            <a:prstGeom prst="rect">
              <a:avLst/>
            </a:prstGeom>
          </p:spPr>
        </p:pic>
        <p:pic>
          <p:nvPicPr>
            <p:cNvPr id="2011" name="image 2011"/>
            <p:cNvPicPr>
              <a:picLocks noChangeAspect="1"/>
            </p:cNvPicPr>
            <p:nvPr/>
          </p:nvPicPr>
          <p:blipFill>
            <a:blip r:embed="rId2011">
                </a:blip>
            <a:srcRect/>
            <a:stretch>
              <a:fillRect/>
            </a:stretch>
          </p:blipFill>
          <p:spPr>
            <a:xfrm rot="0" flipV="0" flipH="0">
              <a:off x="22567900" y="12128500"/>
              <a:ext cx="241300" cy="241300"/>
            </a:xfrm>
            <a:prstGeom prst="rect">
              <a:avLst/>
            </a:prstGeom>
          </p:spPr>
        </p:pic>
      </p:grpSp>
      <p:grpSp>
        <p:nvGrpSpPr>
          <p:cNvPr id="2012" name="组合 2012"/>
          <p:cNvGrpSpPr/>
          <p:nvPr/>
        </p:nvGrpSpPr>
        <p:grpSpPr>
          <a:xfrm>
            <a:off x="17241262" y="4209001"/>
            <a:ext cx="4758896" cy="2082800"/>
            <a:chOff x="17241262" y="4209001"/>
            <a:chExt cx="4758896" cy="2082800"/>
          </a:xfrm>
        </p:grpSpPr>
        <p:sp>
          <p:nvSpPr>
            <p:cNvPr id="2013" name="Object 2013"/>
            <p:cNvSpPr txBox="1"/>
            <p:nvPr/>
          </p:nvSpPr>
          <p:spPr>
            <a:xfrm>
              <a:off x="17536770" y="4132801"/>
              <a:ext cx="4615789" cy="2082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800" i="0" b="1" dirty="0" smtClean="0" lang="zh-CN">
                  <a:solidFill>
                    <a:srgbClr val="0D6A93"/>
                  </a:solidFill>
                  <a:latin typeface="OPPOSans-B"/>
                  <a:ea typeface="OPPOSans-B"/>
                </a:rPr>
                <a:t>数据分析 1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800"/>
              </a:p>
              <a:endParaRPr lang="zh-CN" altLang="en-US" sz="2800"/>
            </a:p>
            <a:p>
              <a:pPr algn="l">
                <a:lnSpc>
                  <a:spcPct val="125000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800"/>
              </a:p>
              <a:p>
                <a:pPr algn="l">
                  <a:br>
                    <a:rPr lang="en-US" altLang="zh-CN" dirty="0"/>
                  </a:br>
                </a:pPr>
                <a:endParaRPr lang="zh-CN" altLang="en-US" dirty="0" sz="2800"/>
              </a:p>
              <a:endParaRPr lang="zh-CN" altLang="en-US" sz="2800"/>
            </a:p>
            <a:p>
              <a:pPr algn="l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0D6A93"/>
                  </a:solidFill>
                  <a:latin typeface="OPPOSans-R"/>
                  <a:ea typeface="OPPOSans-R"/>
                </a:rPr>
                <a:t>总的看来，APP下载量和账号量都在增加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800"/>
              </a:p>
              <a:endParaRPr lang="zh-CN" altLang="en-US" sz="2800"/>
            </a:p>
            <a:p>
              <a:pPr algn="l">
                <a:lnSpc>
                  <a:spcPct val="125000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800"/>
              </a:p>
              <a:endParaRPr lang="zh-CN" altLang="en-US"/>
            </a:p>
          </p:txBody>
        </p:sp>
        <p:pic>
          <p:nvPicPr>
            <p:cNvPr id="2015" name="image 2015"/>
            <p:cNvPicPr>
              <a:picLocks noChangeAspect="1"/>
            </p:cNvPicPr>
            <p:nvPr/>
          </p:nvPicPr>
          <p:blipFill>
            <a:blip r:embed="rId2015">
                </a:blip>
            <a:srcRect/>
            <a:stretch>
              <a:fillRect/>
            </a:stretch>
          </p:blipFill>
          <p:spPr>
            <a:xfrm rot="0" flipV="0" flipH="0">
              <a:off x="17241262" y="4297353"/>
              <a:ext cx="241300" cy="241300"/>
            </a:xfrm>
            <a:prstGeom prst="rect">
              <a:avLst/>
            </a:prstGeom>
          </p:spPr>
        </p:pic>
      </p:grpSp>
      <p:grpSp>
        <p:nvGrpSpPr>
          <p:cNvPr id="2016" name="组合 2016"/>
          <p:cNvGrpSpPr/>
          <p:nvPr/>
        </p:nvGrpSpPr>
        <p:grpSpPr>
          <a:xfrm>
            <a:off x="17241262" y="7378700"/>
            <a:ext cx="4758892" cy="2616200"/>
            <a:chOff x="17241262" y="7378700"/>
            <a:chExt cx="4758892" cy="2616200"/>
          </a:xfrm>
        </p:grpSpPr>
        <p:sp>
          <p:nvSpPr>
            <p:cNvPr id="2017" name="Object 2017"/>
            <p:cNvSpPr txBox="1"/>
            <p:nvPr/>
          </p:nvSpPr>
          <p:spPr>
            <a:xfrm>
              <a:off x="17507962" y="7302500"/>
              <a:ext cx="4644592" cy="2616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800" i="0" b="1" dirty="0" smtClean="0" lang="zh-CN">
                  <a:solidFill>
                    <a:srgbClr val="0D6A93"/>
                  </a:solidFill>
                  <a:latin typeface="OPPOSans-B"/>
                  <a:ea typeface="OPPOSans-B"/>
                </a:rPr>
                <a:t>数据分析 2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800"/>
              </a:p>
              <a:endParaRPr lang="zh-CN" altLang="en-US" sz="2800"/>
            </a:p>
            <a:p>
              <a:pPr algn="l">
                <a:lnSpc>
                  <a:spcPct val="125000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800"/>
              </a:p>
              <a:p>
                <a:pPr algn="l">
                  <a:br>
                    <a:rPr lang="en-US" altLang="zh-CN" dirty="0"/>
                  </a:br>
                </a:pPr>
                <a:endParaRPr lang="zh-CN" altLang="en-US" dirty="0" sz="2800"/>
              </a:p>
              <a:endParaRPr lang="zh-CN" altLang="en-US" sz="2800"/>
            </a:p>
            <a:p>
              <a:pPr algn="l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0D6A93"/>
                  </a:solidFill>
                  <a:latin typeface="OPPOSans-R"/>
                  <a:ea typeface="OPPOSans-R"/>
                </a:rPr>
                <a:t>账号新增量比APP下载量要少，由此看出有用户只下载了没有注册</a:t>
              </a:r>
              <a:endParaRPr lang="zh-CN" altLang="en-US"/>
            </a:p>
          </p:txBody>
        </p:sp>
        <p:pic>
          <p:nvPicPr>
            <p:cNvPr id="2019" name="image 2019"/>
            <p:cNvPicPr>
              <a:picLocks noChangeAspect="1"/>
            </p:cNvPicPr>
            <p:nvPr/>
          </p:nvPicPr>
          <p:blipFill>
            <a:blip r:embed="rId2019">
                </a:blip>
            <a:srcRect/>
            <a:stretch>
              <a:fillRect/>
            </a:stretch>
          </p:blipFill>
          <p:spPr>
            <a:xfrm rot="0" flipV="0" flipH="0">
              <a:off x="17241262" y="7480848"/>
              <a:ext cx="241300" cy="241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301">
                </a:blip>
          <a:srcRect/>
          <a:stretch>
            <a:fillRect/>
          </a:stretch>
        </p:blipFill>
        <p:spPr>
          <a:xfrm rot="0" flipV="0" flipH="0">
            <a:off x="-12700" y="-12700"/>
            <a:ext cx="3454400" cy="3454400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302">
                </a:blip>
          <a:srcRect/>
          <a:stretch>
            <a:fillRect/>
          </a:stretch>
        </p:blipFill>
        <p:spPr>
          <a:xfrm rot="0" flipV="0" flipH="0">
            <a:off x="-12700" y="-12700"/>
            <a:ext cx="2146300" cy="2133600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303">
                </a:blip>
          <a:srcRect/>
          <a:stretch>
            <a:fillRect/>
          </a:stretch>
        </p:blipFill>
        <p:spPr>
          <a:xfrm rot="0" flipV="0" flipH="0">
            <a:off x="22009100" y="11341100"/>
            <a:ext cx="2387600" cy="2387600"/>
          </a:xfrm>
          <a:prstGeom prst="rect">
            <a:avLst/>
          </a:prstGeom>
        </p:spPr>
      </p:pic>
      <p:pic>
        <p:nvPicPr>
          <p:cNvPr id="304" name="image 304"/>
          <p:cNvPicPr>
            <a:picLocks noChangeAspect="1"/>
          </p:cNvPicPr>
          <p:nvPr/>
        </p:nvPicPr>
        <p:blipFill>
          <a:blip r:embed="rId304">
                </a:blip>
          <a:srcRect/>
          <a:stretch>
            <a:fillRect/>
          </a:stretch>
        </p:blipFill>
        <p:spPr>
          <a:xfrm rot="0" flipV="0" flipH="0">
            <a:off x="22771100" y="12090400"/>
            <a:ext cx="1625600" cy="1638300"/>
          </a:xfrm>
          <a:prstGeom prst="rect">
            <a:avLst/>
          </a:prstGeom>
        </p:spPr>
      </p:pic>
      <p:sp>
        <p:nvSpPr>
          <p:cNvPr id="305" name="Object 305"/>
          <p:cNvSpPr txBox="1"/>
          <p:nvPr/>
        </p:nvSpPr>
        <p:spPr>
          <a:xfrm>
            <a:off x="12868888" y="1250950"/>
            <a:ext cx="9779711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6000" i="0" b="0" spc="313" dirty="0" smtClean="0" lang="zh-CN">
                <a:solidFill>
                  <a:srgbClr val="0D6A93"/>
                </a:solidFill>
                <a:latin typeface="HuXiaoBo-NanShen"/>
                <a:ea typeface="HuXiaoBo-NanShen"/>
              </a:rPr>
              <a:t>APP用户活跃规模</a:t>
            </a:r>
            <a:endParaRPr lang="zh-CN" altLang="en-US"/>
          </a:p>
        </p:txBody>
      </p:sp>
      <p:pic>
        <p:nvPicPr>
          <p:cNvPr id="306" name="image 306"/>
          <p:cNvPicPr>
            <a:picLocks noChangeAspect="1"/>
          </p:cNvPicPr>
          <p:nvPr/>
        </p:nvPicPr>
        <p:blipFill>
          <a:blip r:embed="rId306">
                </a:blip>
          <a:srcRect/>
          <a:stretch>
            <a:fillRect/>
          </a:stretch>
        </p:blipFill>
        <p:spPr>
          <a:xfrm rot="0" flipV="0" flipH="0">
            <a:off x="14338300" y="2273300"/>
            <a:ext cx="8178800" cy="98448"/>
          </a:xfrm>
          <a:prstGeom prst="rect">
            <a:avLst/>
          </a:prstGeom>
        </p:spPr>
      </p:pic>
      <p:grpSp>
        <p:nvGrpSpPr>
          <p:cNvPr id="307" name="组合 307"/>
          <p:cNvGrpSpPr/>
          <p:nvPr/>
        </p:nvGrpSpPr>
        <p:grpSpPr>
          <a:xfrm>
            <a:off x="1397000" y="12128500"/>
            <a:ext cx="952500" cy="241300"/>
            <a:chOff x="1397000" y="12128500"/>
            <a:chExt cx="952500" cy="241300"/>
          </a:xfrm>
        </p:grpSpPr>
        <p:pic>
          <p:nvPicPr>
            <p:cNvPr id="308" name="image 308"/>
            <p:cNvPicPr>
              <a:picLocks noChangeAspect="1"/>
            </p:cNvPicPr>
            <p:nvPr/>
          </p:nvPicPr>
          <p:blipFill>
            <a:blip r:embed="rId308">
                </a:blip>
            <a:srcRect/>
            <a:stretch>
              <a:fillRect/>
            </a:stretch>
          </p:blipFill>
          <p:spPr>
            <a:xfrm rot="0" flipV="0" flipH="0">
              <a:off x="1397000" y="12128500"/>
              <a:ext cx="241300" cy="241300"/>
            </a:xfrm>
            <a:prstGeom prst="rect">
              <a:avLst/>
            </a:prstGeom>
          </p:spPr>
        </p:pic>
        <p:pic>
          <p:nvPicPr>
            <p:cNvPr id="309" name="image 309"/>
            <p:cNvPicPr>
              <a:picLocks noChangeAspect="1"/>
            </p:cNvPicPr>
            <p:nvPr/>
          </p:nvPicPr>
          <p:blipFill>
            <a:blip r:embed="rId309">
                </a:blip>
            <a:srcRect/>
            <a:stretch>
              <a:fillRect/>
            </a:stretch>
          </p:blipFill>
          <p:spPr>
            <a:xfrm rot="0" flipV="0" flipH="0">
              <a:off x="1752600" y="12128500"/>
              <a:ext cx="241300" cy="241300"/>
            </a:xfrm>
            <a:prstGeom prst="rect">
              <a:avLst/>
            </a:prstGeom>
          </p:spPr>
        </p:pic>
        <p:pic>
          <p:nvPicPr>
            <p:cNvPr id="3010" name="image 3010"/>
            <p:cNvPicPr>
              <a:picLocks noChangeAspect="1"/>
            </p:cNvPicPr>
            <p:nvPr/>
          </p:nvPicPr>
          <p:blipFill>
            <a:blip r:embed="rId3010">
                </a:blip>
            <a:srcRect/>
            <a:stretch>
              <a:fillRect/>
            </a:stretch>
          </p:blipFill>
          <p:spPr>
            <a:xfrm rot="0" flipV="0" flipH="0">
              <a:off x="2108200" y="12128500"/>
              <a:ext cx="241300" cy="241300"/>
            </a:xfrm>
            <a:prstGeom prst="rect">
              <a:avLst/>
            </a:prstGeom>
          </p:spPr>
        </p:pic>
      </p:grpSp>
      <p:pic>
        <p:nvPicPr>
          <p:cNvPr id="3011" name="image 3011"/>
          <p:cNvPicPr>
            <a:picLocks noChangeAspect="1"/>
          </p:cNvPicPr>
          <p:nvPr/>
        </p:nvPicPr>
        <p:blipFill>
          <a:blip r:embed="rId3011">
                </a:blip>
          <a:srcRect/>
          <a:stretch>
            <a:fillRect/>
          </a:stretch>
        </p:blipFill>
        <p:spPr>
          <a:xfrm rot="0" flipV="0" flipH="0">
            <a:off x="2133600" y="3184472"/>
            <a:ext cx="12946953" cy="6080580"/>
          </a:xfrm>
          <a:prstGeom prst="rect">
            <a:avLst/>
          </a:prstGeom>
        </p:spPr>
      </p:pic>
      <p:pic>
        <p:nvPicPr>
          <p:cNvPr id="3012" name="image 3012"/>
          <p:cNvPicPr>
            <a:picLocks noChangeAspect="1"/>
          </p:cNvPicPr>
          <p:nvPr/>
        </p:nvPicPr>
        <p:blipFill>
          <a:blip r:embed="rId3012">
                </a:blip>
          <a:srcRect/>
          <a:stretch>
            <a:fillRect/>
          </a:stretch>
        </p:blipFill>
        <p:spPr>
          <a:xfrm rot="0" flipV="0" flipH="0">
            <a:off x="14144564" y="2927388"/>
            <a:ext cx="9439335" cy="9163011"/>
          </a:xfrm>
          <a:prstGeom prst="rect">
            <a:avLst/>
          </a:prstGeom>
        </p:spPr>
      </p:pic>
      <p:grpSp>
        <p:nvGrpSpPr>
          <p:cNvPr id="3013" name="组合 3013"/>
          <p:cNvGrpSpPr/>
          <p:nvPr/>
        </p:nvGrpSpPr>
        <p:grpSpPr>
          <a:xfrm>
            <a:off x="8778536" y="9804400"/>
            <a:ext cx="4191951" cy="1866900"/>
            <a:chOff x="8778536" y="9804400"/>
            <a:chExt cx="4191951" cy="1866900"/>
          </a:xfrm>
        </p:grpSpPr>
        <p:sp>
          <p:nvSpPr>
            <p:cNvPr id="3014" name="Object 3014"/>
            <p:cNvSpPr txBox="1"/>
            <p:nvPr/>
          </p:nvSpPr>
          <p:spPr>
            <a:xfrm>
              <a:off x="9045236" y="9728200"/>
              <a:ext cx="4077651" cy="1866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500" i="0" b="1" dirty="0" smtClean="0" lang="zh-CN">
                  <a:solidFill>
                    <a:srgbClr val="0D6A93"/>
                  </a:solidFill>
                  <a:latin typeface="OPPOSans-B"/>
                  <a:ea typeface="OPPOSans-B"/>
                </a:rPr>
                <a:t>活跃目标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r>
                <a:rPr sz="2500" i="0" b="0" dirty="0" smtClean="0" lang="zh-CN">
                  <a:solidFill>
                    <a:srgbClr val="0D6A93"/>
                  </a:solidFill>
                  <a:latin typeface="OPPOSans-R"/>
                  <a:ea typeface="OPPOSans-R"/>
                </a:rPr>
                <a:t>下阶段用户日均活跃需要提升20%，达到日均3000人</a:t>
              </a:r>
              <a:endParaRPr lang="zh-CN" altLang="en-US"/>
            </a:p>
          </p:txBody>
        </p:sp>
        <p:pic>
          <p:nvPicPr>
            <p:cNvPr id="3016" name="image 3016"/>
            <p:cNvPicPr>
              <a:picLocks noChangeAspect="1"/>
            </p:cNvPicPr>
            <p:nvPr/>
          </p:nvPicPr>
          <p:blipFill>
            <a:blip r:embed="rId3016">
                </a:blip>
            <a:srcRect/>
            <a:stretch>
              <a:fillRect/>
            </a:stretch>
          </p:blipFill>
          <p:spPr>
            <a:xfrm rot="0" flipV="0" flipH="0">
              <a:off x="8778536" y="9906548"/>
              <a:ext cx="241300" cy="241300"/>
            </a:xfrm>
            <a:prstGeom prst="rect">
              <a:avLst/>
            </a:prstGeom>
          </p:spPr>
        </p:pic>
      </p:grpSp>
      <p:grpSp>
        <p:nvGrpSpPr>
          <p:cNvPr id="3017" name="组合 3017"/>
          <p:cNvGrpSpPr/>
          <p:nvPr/>
        </p:nvGrpSpPr>
        <p:grpSpPr>
          <a:xfrm>
            <a:off x="3021637" y="9804400"/>
            <a:ext cx="4458929" cy="2324100"/>
            <a:chOff x="3021637" y="9804400"/>
            <a:chExt cx="4458929" cy="2324100"/>
          </a:xfrm>
        </p:grpSpPr>
        <p:sp>
          <p:nvSpPr>
            <p:cNvPr id="3018" name="Object 3018"/>
            <p:cNvSpPr txBox="1"/>
            <p:nvPr/>
          </p:nvSpPr>
          <p:spPr>
            <a:xfrm>
              <a:off x="3288337" y="9728200"/>
              <a:ext cx="4344629" cy="2324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500" i="0" b="1" dirty="0" smtClean="0" lang="zh-CN">
                  <a:solidFill>
                    <a:srgbClr val="0D6A93"/>
                  </a:solidFill>
                  <a:latin typeface="OPPOSans-B"/>
                  <a:ea typeface="OPPOSans-B"/>
                </a:rPr>
                <a:t>活跃度分析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r>
                <a:rPr sz="2500" i="0" b="0" dirty="0" smtClean="0" lang="zh-CN">
                  <a:solidFill>
                    <a:srgbClr val="0D6A93"/>
                  </a:solidFill>
                  <a:latin typeface="OPPOSans-R"/>
                  <a:ea typeface="OPPOSans-R"/>
                </a:rPr>
                <a:t>本月APP中用户活跃性较好，周均活跃人数较多，活跃比例也较高</a:t>
              </a:r>
              <a:endParaRPr lang="zh-CN" altLang="en-US"/>
            </a:p>
          </p:txBody>
        </p:sp>
        <p:pic>
          <p:nvPicPr>
            <p:cNvPr id="3020" name="image 3020"/>
            <p:cNvPicPr>
              <a:picLocks noChangeAspect="1"/>
            </p:cNvPicPr>
            <p:nvPr/>
          </p:nvPicPr>
          <p:blipFill>
            <a:blip r:embed="rId3020">
                </a:blip>
            <a:srcRect/>
            <a:stretch>
              <a:fillRect/>
            </a:stretch>
          </p:blipFill>
          <p:spPr>
            <a:xfrm rot="0" flipV="0" flipH="0">
              <a:off x="3021637" y="9906548"/>
              <a:ext cx="241300" cy="241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401">
                </a:blip>
          <a:srcRect/>
          <a:stretch>
            <a:fillRect/>
          </a:stretch>
        </p:blipFill>
        <p:spPr>
          <a:xfrm rot="0" flipV="0" flipH="0">
            <a:off x="20955000" y="-12700"/>
            <a:ext cx="3441700" cy="3454400"/>
          </a:xfrm>
          <a:prstGeom prst="rect">
            <a:avLst/>
          </a:prstGeom>
        </p:spPr>
      </p:pic>
      <p:pic>
        <p:nvPicPr>
          <p:cNvPr id="402" name="image 402"/>
          <p:cNvPicPr>
            <a:picLocks noChangeAspect="1"/>
          </p:cNvPicPr>
          <p:nvPr/>
        </p:nvPicPr>
        <p:blipFill>
          <a:blip r:embed="rId402">
                </a:blip>
          <a:srcRect/>
          <a:stretch>
            <a:fillRect/>
          </a:stretch>
        </p:blipFill>
        <p:spPr>
          <a:xfrm rot="0" flipV="0" flipH="0">
            <a:off x="22263100" y="-12700"/>
            <a:ext cx="2133600" cy="2133600"/>
          </a:xfrm>
          <a:prstGeom prst="rect">
            <a:avLst/>
          </a:prstGeom>
        </p:spPr>
      </p:pic>
      <p:pic>
        <p:nvPicPr>
          <p:cNvPr id="403" name="image 403"/>
          <p:cNvPicPr>
            <a:picLocks noChangeAspect="1"/>
          </p:cNvPicPr>
          <p:nvPr/>
        </p:nvPicPr>
        <p:blipFill>
          <a:blip r:embed="rId403">
                </a:blip>
          <a:srcRect/>
          <a:stretch>
            <a:fillRect/>
          </a:stretch>
        </p:blipFill>
        <p:spPr>
          <a:xfrm rot="0" flipV="0" flipH="0">
            <a:off x="-12700" y="11341100"/>
            <a:ext cx="2400300" cy="2387600"/>
          </a:xfrm>
          <a:prstGeom prst="rect">
            <a:avLst/>
          </a:prstGeom>
        </p:spPr>
      </p:pic>
      <p:pic>
        <p:nvPicPr>
          <p:cNvPr id="404" name="image 404"/>
          <p:cNvPicPr>
            <a:picLocks noChangeAspect="1"/>
          </p:cNvPicPr>
          <p:nvPr/>
        </p:nvPicPr>
        <p:blipFill>
          <a:blip r:embed="rId404">
                </a:blip>
          <a:srcRect/>
          <a:stretch>
            <a:fillRect/>
          </a:stretch>
        </p:blipFill>
        <p:spPr>
          <a:xfrm rot="0" flipV="0" flipH="0">
            <a:off x="-12700" y="12090400"/>
            <a:ext cx="1638300" cy="1638300"/>
          </a:xfrm>
          <a:prstGeom prst="rect">
            <a:avLst/>
          </a:prstGeom>
        </p:spPr>
      </p:pic>
      <p:sp>
        <p:nvSpPr>
          <p:cNvPr id="405" name="Object 405"/>
          <p:cNvSpPr txBox="1"/>
          <p:nvPr/>
        </p:nvSpPr>
        <p:spPr>
          <a:xfrm>
            <a:off x="1692344" y="1238250"/>
            <a:ext cx="13358688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spc="313" dirty="0" smtClean="0" lang="zh-CN">
                <a:solidFill>
                  <a:srgbClr val="0D6A93"/>
                </a:solidFill>
                <a:latin typeface="HuXiaoBo-NanShen"/>
                <a:ea typeface="HuXiaoBo-NanShen"/>
              </a:rPr>
              <a:t>APP用户活跃具体数据体现</a:t>
            </a:r>
            <a:endParaRPr lang="zh-CN" altLang="en-US"/>
          </a:p>
        </p:txBody>
      </p:sp>
      <p:pic>
        <p:nvPicPr>
          <p:cNvPr id="406" name="image 406"/>
          <p:cNvPicPr>
            <a:picLocks noChangeAspect="1"/>
          </p:cNvPicPr>
          <p:nvPr/>
        </p:nvPicPr>
        <p:blipFill>
          <a:blip r:embed="rId406">
                </a:blip>
          <a:srcRect/>
          <a:stretch>
            <a:fillRect/>
          </a:stretch>
        </p:blipFill>
        <p:spPr>
          <a:xfrm rot="0" flipV="0" flipH="0">
            <a:off x="1793944" y="2279650"/>
            <a:ext cx="10470362" cy="75301"/>
          </a:xfrm>
          <a:prstGeom prst="rect">
            <a:avLst/>
          </a:prstGeom>
        </p:spPr>
      </p:pic>
      <p:grpSp>
        <p:nvGrpSpPr>
          <p:cNvPr id="407" name="组合 407"/>
          <p:cNvGrpSpPr/>
          <p:nvPr/>
        </p:nvGrpSpPr>
        <p:grpSpPr>
          <a:xfrm>
            <a:off x="21856700" y="12128500"/>
            <a:ext cx="952500" cy="241300"/>
            <a:chOff x="21856700" y="12128500"/>
            <a:chExt cx="952500" cy="241300"/>
          </a:xfrm>
        </p:grpSpPr>
        <p:pic>
          <p:nvPicPr>
            <p:cNvPr id="408" name="image 408"/>
            <p:cNvPicPr>
              <a:picLocks noChangeAspect="1"/>
            </p:cNvPicPr>
            <p:nvPr/>
          </p:nvPicPr>
          <p:blipFill>
            <a:blip r:embed="rId408">
                </a:blip>
            <a:srcRect/>
            <a:stretch>
              <a:fillRect/>
            </a:stretch>
          </p:blipFill>
          <p:spPr>
            <a:xfrm rot="0" flipV="0" flipH="0">
              <a:off x="21856700" y="12128500"/>
              <a:ext cx="241300" cy="241300"/>
            </a:xfrm>
            <a:prstGeom prst="rect">
              <a:avLst/>
            </a:prstGeom>
          </p:spPr>
        </p:pic>
        <p:pic>
          <p:nvPicPr>
            <p:cNvPr id="409" name="image 409"/>
            <p:cNvPicPr>
              <a:picLocks noChangeAspect="1"/>
            </p:cNvPicPr>
            <p:nvPr/>
          </p:nvPicPr>
          <p:blipFill>
            <a:blip r:embed="rId409">
                </a:blip>
            <a:srcRect/>
            <a:stretch>
              <a:fillRect/>
            </a:stretch>
          </p:blipFill>
          <p:spPr>
            <a:xfrm rot="0" flipV="0" flipH="0">
              <a:off x="22212300" y="12128500"/>
              <a:ext cx="241300" cy="241300"/>
            </a:xfrm>
            <a:prstGeom prst="rect">
              <a:avLst/>
            </a:prstGeom>
          </p:spPr>
        </p:pic>
        <p:pic>
          <p:nvPicPr>
            <p:cNvPr id="4010" name="image 4010"/>
            <p:cNvPicPr>
              <a:picLocks noChangeAspect="1"/>
            </p:cNvPicPr>
            <p:nvPr/>
          </p:nvPicPr>
          <p:blipFill>
            <a:blip r:embed="rId4010">
                </a:blip>
            <a:srcRect/>
            <a:stretch>
              <a:fillRect/>
            </a:stretch>
          </p:blipFill>
          <p:spPr>
            <a:xfrm rot="0" flipV="0" flipH="0">
              <a:off x="22567900" y="12128500"/>
              <a:ext cx="241300" cy="241300"/>
            </a:xfrm>
            <a:prstGeom prst="rect">
              <a:avLst/>
            </a:prstGeom>
          </p:spPr>
        </p:pic>
      </p:grpSp>
      <p:pic>
        <p:nvPicPr>
          <p:cNvPr id="4011" name="image 4011"/>
          <p:cNvPicPr>
            <a:picLocks noChangeAspect="1"/>
          </p:cNvPicPr>
          <p:nvPr/>
        </p:nvPicPr>
        <p:blipFill>
          <a:blip r:embed="rId4011">
                </a:blip>
          <a:srcRect/>
          <a:stretch>
            <a:fillRect/>
          </a:stretch>
        </p:blipFill>
        <p:spPr>
          <a:xfrm rot="0" flipV="0" flipH="0">
            <a:off x="2031190" y="3301029"/>
            <a:ext cx="9405445" cy="6076163"/>
          </a:xfrm>
          <a:prstGeom prst="rect">
            <a:avLst/>
          </a:prstGeom>
        </p:spPr>
      </p:pic>
      <p:pic>
        <p:nvPicPr>
          <p:cNvPr id="4012" name="image 4012"/>
          <p:cNvPicPr>
            <a:picLocks noChangeAspect="1"/>
          </p:cNvPicPr>
          <p:nvPr/>
        </p:nvPicPr>
        <p:blipFill>
          <a:blip r:embed="rId4012">
                </a:blip>
          <a:srcRect/>
          <a:stretch>
            <a:fillRect/>
          </a:stretch>
        </p:blipFill>
        <p:spPr>
          <a:xfrm rot="0" flipV="0" flipH="0">
            <a:off x="12444171" y="3301029"/>
            <a:ext cx="9412528" cy="6076178"/>
          </a:xfrm>
          <a:prstGeom prst="rect">
            <a:avLst/>
          </a:prstGeom>
        </p:spPr>
      </p:pic>
      <p:grpSp>
        <p:nvGrpSpPr>
          <p:cNvPr id="4013" name="组合 4013"/>
          <p:cNvGrpSpPr/>
          <p:nvPr/>
        </p:nvGrpSpPr>
        <p:grpSpPr>
          <a:xfrm>
            <a:off x="12684518" y="9757951"/>
            <a:ext cx="8577548" cy="1866900"/>
            <a:chOff x="12684518" y="9757951"/>
            <a:chExt cx="8577548" cy="1866900"/>
          </a:xfrm>
        </p:grpSpPr>
        <p:sp>
          <p:nvSpPr>
            <p:cNvPr id="4014" name="Object 4014"/>
            <p:cNvSpPr txBox="1"/>
            <p:nvPr/>
          </p:nvSpPr>
          <p:spPr>
            <a:xfrm>
              <a:off x="12951218" y="9681751"/>
              <a:ext cx="8463248" cy="1866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500" i="0" b="1" dirty="0" smtClean="0" lang="zh-CN">
                  <a:solidFill>
                    <a:srgbClr val="0D6A93"/>
                  </a:solidFill>
                  <a:latin typeface="OPPOSans-B"/>
                  <a:ea typeface="OPPOSans-B"/>
                </a:rPr>
                <a:t>结论 2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r>
                <a:rPr sz="2500" i="0" b="0" dirty="0" smtClean="0" lang="zh-CN">
                  <a:solidFill>
                    <a:srgbClr val="0D6A93"/>
                  </a:solidFill>
                  <a:latin typeface="OPPOSans-R"/>
                  <a:ea typeface="OPPOSans-R"/>
                </a:rPr>
                <a:t>通过短信唤醒、app通知等手段，用户周均启动次数有一定提升</a:t>
              </a:r>
              <a:endParaRPr lang="zh-CN" altLang="en-US"/>
            </a:p>
          </p:txBody>
        </p:sp>
        <p:pic>
          <p:nvPicPr>
            <p:cNvPr id="4016" name="image 4016"/>
            <p:cNvPicPr>
              <a:picLocks noChangeAspect="1"/>
            </p:cNvPicPr>
            <p:nvPr/>
          </p:nvPicPr>
          <p:blipFill>
            <a:blip r:embed="rId4016">
                </a:blip>
            <a:srcRect/>
            <a:stretch>
              <a:fillRect/>
            </a:stretch>
          </p:blipFill>
          <p:spPr>
            <a:xfrm rot="0" flipV="0" flipH="0">
              <a:off x="12684518" y="9860099"/>
              <a:ext cx="241300" cy="241300"/>
            </a:xfrm>
            <a:prstGeom prst="rect">
              <a:avLst/>
            </a:prstGeom>
          </p:spPr>
        </p:pic>
      </p:grpSp>
      <p:grpSp>
        <p:nvGrpSpPr>
          <p:cNvPr id="4017" name="组合 4017"/>
          <p:cNvGrpSpPr/>
          <p:nvPr/>
        </p:nvGrpSpPr>
        <p:grpSpPr>
          <a:xfrm>
            <a:off x="2163885" y="9757951"/>
            <a:ext cx="8910526" cy="1866900"/>
            <a:chOff x="2163885" y="9757951"/>
            <a:chExt cx="8910526" cy="1866900"/>
          </a:xfrm>
        </p:grpSpPr>
        <p:sp>
          <p:nvSpPr>
            <p:cNvPr id="4018" name="Object 4018"/>
            <p:cNvSpPr txBox="1"/>
            <p:nvPr/>
          </p:nvSpPr>
          <p:spPr>
            <a:xfrm>
              <a:off x="2430585" y="9681751"/>
              <a:ext cx="8796226" cy="1866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500" i="0" b="1" dirty="0" smtClean="0" lang="zh-CN">
                  <a:solidFill>
                    <a:srgbClr val="0D6A93"/>
                  </a:solidFill>
                  <a:latin typeface="OPPOSans-B"/>
                  <a:ea typeface="OPPOSans-B"/>
                </a:rPr>
                <a:t>结论 1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r>
                <a:rPr sz="2500" i="0" b="0" dirty="0" smtClean="0" lang="zh-CN">
                  <a:solidFill>
                    <a:srgbClr val="0D6A93"/>
                  </a:solidFill>
                  <a:latin typeface="OPPOSans-R"/>
                  <a:ea typeface="OPPOSans-R"/>
                </a:rPr>
                <a:t>通过优质内容吸引，用户日均时长有一定增长，week 4达到使用峰值</a:t>
              </a:r>
              <a:endParaRPr lang="zh-CN" altLang="en-US"/>
            </a:p>
          </p:txBody>
        </p:sp>
        <p:pic>
          <p:nvPicPr>
            <p:cNvPr id="4020" name="image 4020"/>
            <p:cNvPicPr>
              <a:picLocks noChangeAspect="1"/>
            </p:cNvPicPr>
            <p:nvPr/>
          </p:nvPicPr>
          <p:blipFill>
            <a:blip r:embed="rId4020">
                </a:blip>
            <a:srcRect/>
            <a:stretch>
              <a:fillRect/>
            </a:stretch>
          </p:blipFill>
          <p:spPr>
            <a:xfrm rot="0" flipV="0" flipH="0">
              <a:off x="2163885" y="9860099"/>
              <a:ext cx="241300" cy="241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 501"/>
          <p:cNvPicPr>
            <a:picLocks noChangeAspect="1"/>
          </p:cNvPicPr>
          <p:nvPr/>
        </p:nvPicPr>
        <p:blipFill>
          <a:blip r:embed="rId501">
                </a:blip>
          <a:srcRect/>
          <a:stretch>
            <a:fillRect/>
          </a:stretch>
        </p:blipFill>
        <p:spPr>
          <a:xfrm rot="0" flipV="0" flipH="0">
            <a:off x="-12700" y="-12700"/>
            <a:ext cx="3454400" cy="3454400"/>
          </a:xfrm>
          <a:prstGeom prst="rect">
            <a:avLst/>
          </a:prstGeom>
        </p:spPr>
      </p:pic>
      <p:pic>
        <p:nvPicPr>
          <p:cNvPr id="502" name="image 502"/>
          <p:cNvPicPr>
            <a:picLocks noChangeAspect="1"/>
          </p:cNvPicPr>
          <p:nvPr/>
        </p:nvPicPr>
        <p:blipFill>
          <a:blip r:embed="rId502">
                </a:blip>
          <a:srcRect/>
          <a:stretch>
            <a:fillRect/>
          </a:stretch>
        </p:blipFill>
        <p:spPr>
          <a:xfrm rot="0" flipV="0" flipH="0">
            <a:off x="-12700" y="-12700"/>
            <a:ext cx="2146300" cy="2133600"/>
          </a:xfrm>
          <a:prstGeom prst="rect">
            <a:avLst/>
          </a:prstGeom>
        </p:spPr>
      </p:pic>
      <p:pic>
        <p:nvPicPr>
          <p:cNvPr id="503" name="image 503"/>
          <p:cNvPicPr>
            <a:picLocks noChangeAspect="1"/>
          </p:cNvPicPr>
          <p:nvPr/>
        </p:nvPicPr>
        <p:blipFill>
          <a:blip r:embed="rId503">
                </a:blip>
          <a:srcRect/>
          <a:stretch>
            <a:fillRect/>
          </a:stretch>
        </p:blipFill>
        <p:spPr>
          <a:xfrm rot="0" flipV="0" flipH="0">
            <a:off x="22009100" y="11353800"/>
            <a:ext cx="2387600" cy="2387600"/>
          </a:xfrm>
          <a:prstGeom prst="rect">
            <a:avLst/>
          </a:prstGeom>
        </p:spPr>
      </p:pic>
      <p:pic>
        <p:nvPicPr>
          <p:cNvPr id="504" name="image 504"/>
          <p:cNvPicPr>
            <a:picLocks noChangeAspect="1"/>
          </p:cNvPicPr>
          <p:nvPr/>
        </p:nvPicPr>
        <p:blipFill>
          <a:blip r:embed="rId504">
                </a:blip>
          <a:srcRect/>
          <a:stretch>
            <a:fillRect/>
          </a:stretch>
        </p:blipFill>
        <p:spPr>
          <a:xfrm rot="0" flipV="0" flipH="0">
            <a:off x="22771100" y="12090400"/>
            <a:ext cx="1625600" cy="1638300"/>
          </a:xfrm>
          <a:prstGeom prst="rect">
            <a:avLst/>
          </a:prstGeom>
        </p:spPr>
      </p:pic>
      <p:sp>
        <p:nvSpPr>
          <p:cNvPr id="505" name="Object 505"/>
          <p:cNvSpPr txBox="1"/>
          <p:nvPr/>
        </p:nvSpPr>
        <p:spPr>
          <a:xfrm>
            <a:off x="9015488" y="1250950"/>
            <a:ext cx="13633111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6000" i="0" b="0" spc="313" dirty="0" smtClean="0" lang="zh-CN">
                <a:solidFill>
                  <a:srgbClr val="0D6A93"/>
                </a:solidFill>
                <a:latin typeface="HuXiaoBo-NanShen"/>
                <a:ea typeface="HuXiaoBo-NanShen"/>
              </a:rPr>
              <a:t>APP忠诚用户占总用户的比例</a:t>
            </a:r>
            <a:endParaRPr lang="zh-CN" altLang="en-US"/>
          </a:p>
        </p:txBody>
      </p:sp>
      <p:grpSp>
        <p:nvGrpSpPr>
          <p:cNvPr id="506" name="组合 506"/>
          <p:cNvGrpSpPr/>
          <p:nvPr/>
        </p:nvGrpSpPr>
        <p:grpSpPr>
          <a:xfrm>
            <a:off x="1397000" y="12128500"/>
            <a:ext cx="952500" cy="241300"/>
            <a:chOff x="1397000" y="12128500"/>
            <a:chExt cx="952500" cy="241300"/>
          </a:xfrm>
        </p:grpSpPr>
        <p:pic>
          <p:nvPicPr>
            <p:cNvPr id="507" name="image 507"/>
            <p:cNvPicPr>
              <a:picLocks noChangeAspect="1"/>
            </p:cNvPicPr>
            <p:nvPr/>
          </p:nvPicPr>
          <p:blipFill>
            <a:blip r:embed="rId507">
                </a:blip>
            <a:srcRect/>
            <a:stretch>
              <a:fillRect/>
            </a:stretch>
          </p:blipFill>
          <p:spPr>
            <a:xfrm rot="0" flipV="0" flipH="0">
              <a:off x="1397000" y="12128500"/>
              <a:ext cx="241300" cy="241300"/>
            </a:xfrm>
            <a:prstGeom prst="rect">
              <a:avLst/>
            </a:prstGeom>
          </p:spPr>
        </p:pic>
        <p:pic>
          <p:nvPicPr>
            <p:cNvPr id="508" name="image 508"/>
            <p:cNvPicPr>
              <a:picLocks noChangeAspect="1"/>
            </p:cNvPicPr>
            <p:nvPr/>
          </p:nvPicPr>
          <p:blipFill>
            <a:blip r:embed="rId508">
                </a:blip>
            <a:srcRect/>
            <a:stretch>
              <a:fillRect/>
            </a:stretch>
          </p:blipFill>
          <p:spPr>
            <a:xfrm rot="0" flipV="0" flipH="0">
              <a:off x="1752600" y="12128500"/>
              <a:ext cx="241300" cy="241300"/>
            </a:xfrm>
            <a:prstGeom prst="rect">
              <a:avLst/>
            </a:prstGeom>
          </p:spPr>
        </p:pic>
        <p:pic>
          <p:nvPicPr>
            <p:cNvPr id="509" name="image 509"/>
            <p:cNvPicPr>
              <a:picLocks noChangeAspect="1"/>
            </p:cNvPicPr>
            <p:nvPr/>
          </p:nvPicPr>
          <p:blipFill>
            <a:blip r:embed="rId509">
                </a:blip>
            <a:srcRect/>
            <a:stretch>
              <a:fillRect/>
            </a:stretch>
          </p:blipFill>
          <p:spPr>
            <a:xfrm rot="0" flipV="0" flipH="0">
              <a:off x="2108200" y="12128500"/>
              <a:ext cx="241300" cy="241300"/>
            </a:xfrm>
            <a:prstGeom prst="rect">
              <a:avLst/>
            </a:prstGeom>
          </p:spPr>
        </p:pic>
      </p:grpSp>
      <p:pic>
        <p:nvPicPr>
          <p:cNvPr id="5010" name="image 5010"/>
          <p:cNvPicPr>
            <a:picLocks noChangeAspect="1"/>
          </p:cNvPicPr>
          <p:nvPr/>
        </p:nvPicPr>
        <p:blipFill>
          <a:blip r:embed="rId5010">
                </a:blip>
          <a:srcRect/>
          <a:stretch>
            <a:fillRect/>
          </a:stretch>
        </p:blipFill>
        <p:spPr>
          <a:xfrm rot="0" flipV="0" flipH="0">
            <a:off x="2564723" y="3441700"/>
            <a:ext cx="6471856" cy="6313298"/>
          </a:xfrm>
          <a:prstGeom prst="rect">
            <a:avLst/>
          </a:prstGeom>
        </p:spPr>
      </p:pic>
      <p:pic>
        <p:nvPicPr>
          <p:cNvPr id="5011" name="image 5011"/>
          <p:cNvPicPr>
            <a:picLocks noChangeAspect="1"/>
          </p:cNvPicPr>
          <p:nvPr/>
        </p:nvPicPr>
        <p:blipFill>
          <a:blip r:embed="rId5011">
                </a:blip>
          <a:srcRect/>
          <a:stretch>
            <a:fillRect/>
          </a:stretch>
        </p:blipFill>
        <p:spPr>
          <a:xfrm rot="0" flipV="0" flipH="0">
            <a:off x="8875563" y="3441700"/>
            <a:ext cx="6471856" cy="6313303"/>
          </a:xfrm>
          <a:prstGeom prst="rect">
            <a:avLst/>
          </a:prstGeom>
        </p:spPr>
      </p:pic>
      <p:pic>
        <p:nvPicPr>
          <p:cNvPr id="5012" name="image 5012"/>
          <p:cNvPicPr>
            <a:picLocks noChangeAspect="1"/>
          </p:cNvPicPr>
          <p:nvPr/>
        </p:nvPicPr>
        <p:blipFill>
          <a:blip r:embed="rId5012">
                </a:blip>
          <a:srcRect/>
          <a:stretch>
            <a:fillRect/>
          </a:stretch>
        </p:blipFill>
        <p:spPr>
          <a:xfrm rot="0" flipV="0" flipH="0">
            <a:off x="15347419" y="3441700"/>
            <a:ext cx="6471856" cy="6313309"/>
          </a:xfrm>
          <a:prstGeom prst="rect">
            <a:avLst/>
          </a:prstGeom>
        </p:spPr>
      </p:pic>
      <p:grpSp>
        <p:nvGrpSpPr>
          <p:cNvPr id="5013" name="组合 5013"/>
          <p:cNvGrpSpPr/>
          <p:nvPr/>
        </p:nvGrpSpPr>
        <p:grpSpPr>
          <a:xfrm>
            <a:off x="12151562" y="9973124"/>
            <a:ext cx="7005140" cy="1397000"/>
            <a:chOff x="12151562" y="9973124"/>
            <a:chExt cx="7005140" cy="1397000"/>
          </a:xfrm>
        </p:grpSpPr>
        <p:sp>
          <p:nvSpPr>
            <p:cNvPr id="5014" name="Object 5014"/>
            <p:cNvSpPr txBox="1"/>
            <p:nvPr/>
          </p:nvSpPr>
          <p:spPr>
            <a:xfrm>
              <a:off x="12151562" y="9896924"/>
              <a:ext cx="7005140" cy="1397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sz="2500" i="0" b="1" dirty="0" smtClean="0" lang="zh-CN">
                  <a:solidFill>
                    <a:srgbClr val="0D6A93"/>
                  </a:solidFill>
                  <a:latin typeface="OPPOSans-B"/>
                  <a:ea typeface="OPPOSans-B"/>
                </a:rPr>
                <a:t>忠诚用户</a:t>
              </a:r>
              <a:p>
                <a:pPr algn="ctr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ctr">
                <a:lnSpc>
                  <a:spcPct val="125000"/>
                </a:lnSpc>
              </a:pPr>
              <a:p>
                <a:pPr algn="ctr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ctr">
                <a:lnSpc>
                  <a:spcPct val="125000"/>
                </a:lnSpc>
              </a:pPr>
              <a:r>
                <a:rPr sz="2500" i="0" b="0" dirty="0" smtClean="0" lang="zh-CN">
                  <a:solidFill>
                    <a:srgbClr val="0D6A93"/>
                  </a:solidFill>
                  <a:latin typeface="OPPOSans-R"/>
                  <a:ea typeface="OPPOSans-R"/>
                </a:rPr>
                <a:t>而忠诚用户更多的是在APP中产生了消费</a:t>
              </a:r>
              <a:endParaRPr lang="zh-CN" altLang="en-US"/>
            </a:p>
          </p:txBody>
        </p:sp>
        <p:pic>
          <p:nvPicPr>
            <p:cNvPr id="5016" name="image 5016"/>
            <p:cNvPicPr>
              <a:picLocks noChangeAspect="1"/>
            </p:cNvPicPr>
            <p:nvPr/>
          </p:nvPicPr>
          <p:blipFill>
            <a:blip r:embed="rId5016">
                </a:blip>
            <a:srcRect/>
            <a:stretch>
              <a:fillRect/>
            </a:stretch>
          </p:blipFill>
          <p:spPr>
            <a:xfrm rot="0" flipV="0" flipH="0">
              <a:off x="14682820" y="10075272"/>
              <a:ext cx="241300" cy="241300"/>
            </a:xfrm>
            <a:prstGeom prst="rect">
              <a:avLst/>
            </a:prstGeom>
          </p:spPr>
        </p:pic>
      </p:grpSp>
      <p:grpSp>
        <p:nvGrpSpPr>
          <p:cNvPr id="5017" name="组合 5017"/>
          <p:cNvGrpSpPr/>
          <p:nvPr/>
        </p:nvGrpSpPr>
        <p:grpSpPr>
          <a:xfrm>
            <a:off x="6216333" y="9973124"/>
            <a:ext cx="4888545" cy="1397000"/>
            <a:chOff x="6216333" y="9973124"/>
            <a:chExt cx="4888545" cy="1397000"/>
          </a:xfrm>
        </p:grpSpPr>
        <p:sp>
          <p:nvSpPr>
            <p:cNvPr id="5018" name="Object 5018"/>
            <p:cNvSpPr txBox="1"/>
            <p:nvPr/>
          </p:nvSpPr>
          <p:spPr>
            <a:xfrm>
              <a:off x="6216333" y="9896924"/>
              <a:ext cx="4888545" cy="1397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sz="2500" i="0" b="1" dirty="0" smtClean="0" lang="zh-CN">
                  <a:solidFill>
                    <a:srgbClr val="0D6A93"/>
                  </a:solidFill>
                  <a:latin typeface="OPPOSans-B"/>
                  <a:ea typeface="OPPOSans-B"/>
                </a:rPr>
                <a:t>活跃用户</a:t>
              </a:r>
              <a:endParaRPr lang="zh-CN" altLang="en-US" sz="2500"/>
            </a:p>
            <a:p>
              <a:pPr algn="ctr">
                <a:lnSpc>
                  <a:spcPct val="125000"/>
                </a:lnSpc>
              </a:pPr>
              <a:p>
                <a:pPr algn="ctr">
                  <a:br>
                    <a:rPr lang="en-US" altLang="zh-CN" dirty="0"/>
                  </a:br>
                </a:pPr>
                <a:endParaRPr lang="zh-CN" altLang="en-US" dirty="0" sz="2500"/>
              </a:p>
              <a:p>
                <a:pPr algn="ctr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ctr">
                <a:lnSpc>
                  <a:spcPct val="125000"/>
                </a:lnSpc>
              </a:pPr>
              <a:r>
                <a:rPr sz="2500" i="0" b="0" dirty="0" smtClean="0" lang="zh-CN">
                  <a:solidFill>
                    <a:srgbClr val="0D6A93"/>
                  </a:solidFill>
                  <a:latin typeface="OPPOSans-R"/>
                  <a:ea typeface="OPPOSans-R"/>
                </a:rPr>
                <a:t>活跃用户仅仅是否有使用产品</a:t>
              </a:r>
              <a:p>
                <a:pPr algn="ctr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ctr">
                <a:lnSpc>
                  <a:spcPct val="125000"/>
                </a:lnSpc>
              </a:pPr>
              <a:p>
                <a:pPr algn="ctr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/>
            </a:p>
          </p:txBody>
        </p:sp>
        <p:pic>
          <p:nvPicPr>
            <p:cNvPr id="5020" name="image 5020"/>
            <p:cNvPicPr>
              <a:picLocks noChangeAspect="1"/>
            </p:cNvPicPr>
            <p:nvPr/>
          </p:nvPicPr>
          <p:blipFill>
            <a:blip r:embed="rId5020">
                </a:blip>
            <a:srcRect/>
            <a:stretch>
              <a:fillRect/>
            </a:stretch>
          </p:blipFill>
          <p:spPr>
            <a:xfrm rot="0" flipV="0" flipH="0">
              <a:off x="7710576" y="10075272"/>
              <a:ext cx="241300" cy="241300"/>
            </a:xfrm>
            <a:prstGeom prst="rect">
              <a:avLst/>
            </a:prstGeom>
          </p:spPr>
        </p:pic>
      </p:grpSp>
      <p:pic>
        <p:nvPicPr>
          <p:cNvPr id="5021" name="image 5021"/>
          <p:cNvPicPr>
            <a:picLocks noChangeAspect="1"/>
          </p:cNvPicPr>
          <p:nvPr/>
        </p:nvPicPr>
        <p:blipFill>
          <a:blip r:embed="rId5021">
                </a:blip>
          <a:srcRect/>
          <a:stretch>
            <a:fillRect/>
          </a:stretch>
        </p:blipFill>
        <p:spPr>
          <a:xfrm rot="0" flipV="0" flipH="0">
            <a:off x="12025837" y="2279650"/>
            <a:ext cx="10470362" cy="753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601">
                </a:blip>
          <a:srcRect/>
          <a:stretch>
            <a:fillRect/>
          </a:stretch>
        </p:blipFill>
        <p:spPr>
          <a:xfrm rot="0" flipV="0" flipH="0">
            <a:off x="20955000" y="-12700"/>
            <a:ext cx="3441700" cy="3454400"/>
          </a:xfrm>
          <a:prstGeom prst="rect">
            <a:avLst/>
          </a:prstGeom>
        </p:spPr>
      </p:pic>
      <p:pic>
        <p:nvPicPr>
          <p:cNvPr id="602" name="image 602"/>
          <p:cNvPicPr>
            <a:picLocks noChangeAspect="1"/>
          </p:cNvPicPr>
          <p:nvPr/>
        </p:nvPicPr>
        <p:blipFill>
          <a:blip r:embed="rId602">
                </a:blip>
          <a:srcRect/>
          <a:stretch>
            <a:fillRect/>
          </a:stretch>
        </p:blipFill>
        <p:spPr>
          <a:xfrm rot="0" flipV="0" flipH="0">
            <a:off x="22263100" y="-12700"/>
            <a:ext cx="2133600" cy="2133600"/>
          </a:xfrm>
          <a:prstGeom prst="rect">
            <a:avLst/>
          </a:prstGeom>
        </p:spPr>
      </p:pic>
      <p:pic>
        <p:nvPicPr>
          <p:cNvPr id="603" name="image 603"/>
          <p:cNvPicPr>
            <a:picLocks noChangeAspect="1"/>
          </p:cNvPicPr>
          <p:nvPr/>
        </p:nvPicPr>
        <p:blipFill>
          <a:blip r:embed="rId603">
                </a:blip>
          <a:srcRect/>
          <a:stretch>
            <a:fillRect/>
          </a:stretch>
        </p:blipFill>
        <p:spPr>
          <a:xfrm rot="0" flipV="0" flipH="0">
            <a:off x="-12700" y="11341100"/>
            <a:ext cx="2400300" cy="2387600"/>
          </a:xfrm>
          <a:prstGeom prst="rect">
            <a:avLst/>
          </a:prstGeom>
        </p:spPr>
      </p:pic>
      <p:pic>
        <p:nvPicPr>
          <p:cNvPr id="604" name="image 604"/>
          <p:cNvPicPr>
            <a:picLocks noChangeAspect="1"/>
          </p:cNvPicPr>
          <p:nvPr/>
        </p:nvPicPr>
        <p:blipFill>
          <a:blip r:embed="rId604">
                </a:blip>
          <a:srcRect/>
          <a:stretch>
            <a:fillRect/>
          </a:stretch>
        </p:blipFill>
        <p:spPr>
          <a:xfrm rot="0" flipV="0" flipH="0">
            <a:off x="-12700" y="12090400"/>
            <a:ext cx="1638300" cy="1638300"/>
          </a:xfrm>
          <a:prstGeom prst="rect">
            <a:avLst/>
          </a:prstGeom>
        </p:spPr>
      </p:pic>
      <p:sp>
        <p:nvSpPr>
          <p:cNvPr id="605" name="Object 605"/>
          <p:cNvSpPr txBox="1"/>
          <p:nvPr/>
        </p:nvSpPr>
        <p:spPr>
          <a:xfrm>
            <a:off x="1772332" y="1276350"/>
            <a:ext cx="11662849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spc="313" dirty="0" smtClean="0" lang="zh-CN">
                <a:solidFill>
                  <a:srgbClr val="0D6A93"/>
                </a:solidFill>
                <a:latin typeface="HuXiaoBo-NanShen"/>
                <a:ea typeface="HuXiaoBo-NanShen"/>
              </a:rPr>
              <a:t>APP邀请活动的具体情况</a:t>
            </a:r>
            <a:endParaRPr lang="zh-CN" altLang="en-US"/>
          </a:p>
        </p:txBody>
      </p:sp>
      <p:pic>
        <p:nvPicPr>
          <p:cNvPr id="606" name="image 606"/>
          <p:cNvPicPr>
            <a:picLocks noChangeAspect="1"/>
          </p:cNvPicPr>
          <p:nvPr/>
        </p:nvPicPr>
        <p:blipFill>
          <a:blip r:embed="rId606">
                </a:blip>
          <a:srcRect/>
          <a:stretch>
            <a:fillRect/>
          </a:stretch>
        </p:blipFill>
        <p:spPr>
          <a:xfrm rot="0" flipV="0" flipH="0">
            <a:off x="1793944" y="2279650"/>
            <a:ext cx="10470362" cy="75301"/>
          </a:xfrm>
          <a:prstGeom prst="rect">
            <a:avLst/>
          </a:prstGeom>
        </p:spPr>
      </p:pic>
      <p:grpSp>
        <p:nvGrpSpPr>
          <p:cNvPr id="607" name="组合 607"/>
          <p:cNvGrpSpPr/>
          <p:nvPr/>
        </p:nvGrpSpPr>
        <p:grpSpPr>
          <a:xfrm>
            <a:off x="21856700" y="12128500"/>
            <a:ext cx="952500" cy="241300"/>
            <a:chOff x="21856700" y="12128500"/>
            <a:chExt cx="952500" cy="241300"/>
          </a:xfrm>
        </p:grpSpPr>
        <p:pic>
          <p:nvPicPr>
            <p:cNvPr id="608" name="image 608"/>
            <p:cNvPicPr>
              <a:picLocks noChangeAspect="1"/>
            </p:cNvPicPr>
            <p:nvPr/>
          </p:nvPicPr>
          <p:blipFill>
            <a:blip r:embed="rId608">
                </a:blip>
            <a:srcRect/>
            <a:stretch>
              <a:fillRect/>
            </a:stretch>
          </p:blipFill>
          <p:spPr>
            <a:xfrm rot="0" flipV="0" flipH="0">
              <a:off x="21856700" y="12128500"/>
              <a:ext cx="241300" cy="241300"/>
            </a:xfrm>
            <a:prstGeom prst="rect">
              <a:avLst/>
            </a:prstGeom>
          </p:spPr>
        </p:pic>
        <p:pic>
          <p:nvPicPr>
            <p:cNvPr id="609" name="image 609"/>
            <p:cNvPicPr>
              <a:picLocks noChangeAspect="1"/>
            </p:cNvPicPr>
            <p:nvPr/>
          </p:nvPicPr>
          <p:blipFill>
            <a:blip r:embed="rId609">
                </a:blip>
            <a:srcRect/>
            <a:stretch>
              <a:fillRect/>
            </a:stretch>
          </p:blipFill>
          <p:spPr>
            <a:xfrm rot="0" flipV="0" flipH="0">
              <a:off x="22212300" y="12128500"/>
              <a:ext cx="241300" cy="241300"/>
            </a:xfrm>
            <a:prstGeom prst="rect">
              <a:avLst/>
            </a:prstGeom>
          </p:spPr>
        </p:pic>
        <p:pic>
          <p:nvPicPr>
            <p:cNvPr id="6010" name="image 6010"/>
            <p:cNvPicPr>
              <a:picLocks noChangeAspect="1"/>
            </p:cNvPicPr>
            <p:nvPr/>
          </p:nvPicPr>
          <p:blipFill>
            <a:blip r:embed="rId6010">
                </a:blip>
            <a:srcRect/>
            <a:stretch>
              <a:fillRect/>
            </a:stretch>
          </p:blipFill>
          <p:spPr>
            <a:xfrm rot="0" flipV="0" flipH="0">
              <a:off x="22567900" y="12128500"/>
              <a:ext cx="241300" cy="241300"/>
            </a:xfrm>
            <a:prstGeom prst="rect">
              <a:avLst/>
            </a:prstGeom>
          </p:spPr>
        </p:pic>
      </p:grpSp>
      <p:pic>
        <p:nvPicPr>
          <p:cNvPr id="6011" name="image 6011"/>
          <p:cNvPicPr>
            <a:picLocks noChangeAspect="1"/>
          </p:cNvPicPr>
          <p:nvPr/>
        </p:nvPicPr>
        <p:blipFill>
          <a:blip r:embed="rId6011">
                </a:blip>
          <a:srcRect/>
          <a:stretch>
            <a:fillRect/>
          </a:stretch>
        </p:blipFill>
        <p:spPr>
          <a:xfrm rot="0" flipV="0" flipH="0">
            <a:off x="1475566" y="5474989"/>
            <a:ext cx="10320395" cy="6036358"/>
          </a:xfrm>
          <a:prstGeom prst="rect">
            <a:avLst/>
          </a:prstGeom>
        </p:spPr>
      </p:pic>
      <p:pic>
        <p:nvPicPr>
          <p:cNvPr id="6012" name="image 6012"/>
          <p:cNvPicPr>
            <a:picLocks noChangeAspect="1"/>
          </p:cNvPicPr>
          <p:nvPr/>
        </p:nvPicPr>
        <p:blipFill>
          <a:blip r:embed="rId6012">
                </a:blip>
          <a:srcRect/>
          <a:stretch>
            <a:fillRect/>
          </a:stretch>
        </p:blipFill>
        <p:spPr>
          <a:xfrm rot="0" flipV="0" flipH="0">
            <a:off x="13461527" y="2266949"/>
            <a:ext cx="9072267" cy="6929306"/>
          </a:xfrm>
          <a:prstGeom prst="rect">
            <a:avLst/>
          </a:prstGeom>
        </p:spPr>
      </p:pic>
      <p:grpSp>
        <p:nvGrpSpPr>
          <p:cNvPr id="6013" name="组合 6013"/>
          <p:cNvGrpSpPr/>
          <p:nvPr/>
        </p:nvGrpSpPr>
        <p:grpSpPr>
          <a:xfrm>
            <a:off x="13271528" y="9944100"/>
            <a:ext cx="7684914" cy="1397000"/>
            <a:chOff x="13271528" y="9944100"/>
            <a:chExt cx="7684914" cy="1397000"/>
          </a:xfrm>
        </p:grpSpPr>
        <p:sp>
          <p:nvSpPr>
            <p:cNvPr id="6014" name="Object 6014"/>
            <p:cNvSpPr txBox="1"/>
            <p:nvPr/>
          </p:nvSpPr>
          <p:spPr>
            <a:xfrm>
              <a:off x="13538228" y="9867900"/>
              <a:ext cx="7570614" cy="1397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500" i="0" b="1" dirty="0" smtClean="0" lang="zh-CN">
                  <a:solidFill>
                    <a:srgbClr val="0D6A93"/>
                  </a:solidFill>
                  <a:latin typeface="OPPOSans-B"/>
                  <a:ea typeface="OPPOSans-B"/>
                </a:rPr>
                <a:t>活动结论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r>
                <a:rPr sz="2500" i="0" b="0" dirty="0" smtClean="0" lang="zh-CN">
                  <a:solidFill>
                    <a:srgbClr val="0D6A93"/>
                  </a:solidFill>
                  <a:latin typeface="OPPOSans-R"/>
                  <a:ea typeface="OPPOSans-R"/>
                </a:rPr>
                <a:t>本次活动可以将其常态化，融入APP的功能机制中</a:t>
              </a:r>
              <a:endParaRPr lang="zh-CN" altLang="en-US" sz="2500"/>
            </a:p>
            <a:p>
              <a:pPr algn="l">
                <a:lnSpc>
                  <a:spcPct val="125000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/>
            </a:p>
          </p:txBody>
        </p:sp>
        <p:pic>
          <p:nvPicPr>
            <p:cNvPr id="6016" name="image 6016"/>
            <p:cNvPicPr>
              <a:picLocks noChangeAspect="1"/>
            </p:cNvPicPr>
            <p:nvPr/>
          </p:nvPicPr>
          <p:blipFill>
            <a:blip r:embed="rId6016">
                </a:blip>
            <a:srcRect/>
            <a:stretch>
              <a:fillRect/>
            </a:stretch>
          </p:blipFill>
          <p:spPr>
            <a:xfrm rot="0" flipV="0" flipH="0">
              <a:off x="13271528" y="10046248"/>
              <a:ext cx="241300" cy="241300"/>
            </a:xfrm>
            <a:prstGeom prst="rect">
              <a:avLst/>
            </a:prstGeom>
          </p:spPr>
        </p:pic>
      </p:grpSp>
      <p:grpSp>
        <p:nvGrpSpPr>
          <p:cNvPr id="6017" name="组合 6017"/>
          <p:cNvGrpSpPr/>
          <p:nvPr/>
        </p:nvGrpSpPr>
        <p:grpSpPr>
          <a:xfrm>
            <a:off x="2011589" y="3029038"/>
            <a:ext cx="8263367" cy="1866900"/>
            <a:chOff x="2011589" y="3029038"/>
            <a:chExt cx="8263367" cy="1866900"/>
          </a:xfrm>
        </p:grpSpPr>
        <p:sp>
          <p:nvSpPr>
            <p:cNvPr id="6018" name="Object 6018"/>
            <p:cNvSpPr txBox="1"/>
            <p:nvPr/>
          </p:nvSpPr>
          <p:spPr>
            <a:xfrm>
              <a:off x="2278289" y="2952838"/>
              <a:ext cx="8149067" cy="1866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500" i="0" b="1" dirty="0" smtClean="0" lang="zh-CN">
                  <a:solidFill>
                    <a:srgbClr val="0D6A93"/>
                  </a:solidFill>
                  <a:latin typeface="OPPOSans-B"/>
                  <a:ea typeface="OPPOSans-B"/>
                </a:rPr>
                <a:t>活动分析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r>
                <a:rPr sz="2500" i="0" b="0" dirty="0" smtClean="0" lang="zh-CN">
                  <a:solidFill>
                    <a:srgbClr val="0D6A93"/>
                  </a:solidFill>
                  <a:latin typeface="OPPOSans-R"/>
                  <a:ea typeface="OPPOSans-R"/>
                </a:rPr>
                <a:t>活动的整体参与量较多，但主要是老用户参与，吸引新用户参与量较少，被邀请来的用户占用户的20%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/>
            </a:p>
          </p:txBody>
        </p:sp>
        <p:pic>
          <p:nvPicPr>
            <p:cNvPr id="6020" name="image 6020"/>
            <p:cNvPicPr>
              <a:picLocks noChangeAspect="1"/>
            </p:cNvPicPr>
            <p:nvPr/>
          </p:nvPicPr>
          <p:blipFill>
            <a:blip r:embed="rId6020">
                </a:blip>
            <a:srcRect/>
            <a:stretch>
              <a:fillRect/>
            </a:stretch>
          </p:blipFill>
          <p:spPr>
            <a:xfrm rot="0" flipV="0" flipH="0">
              <a:off x="2011589" y="3131186"/>
              <a:ext cx="241300" cy="241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 701"/>
          <p:cNvPicPr>
            <a:picLocks noChangeAspect="1"/>
          </p:cNvPicPr>
          <p:nvPr/>
        </p:nvPicPr>
        <p:blipFill>
          <a:blip r:embed="rId701">
                </a:blip>
          <a:srcRect/>
          <a:stretch>
            <a:fillRect/>
          </a:stretch>
        </p:blipFill>
        <p:spPr>
          <a:xfrm rot="0" flipV="0" flipH="0">
            <a:off x="-12700" y="-12700"/>
            <a:ext cx="3454400" cy="3454400"/>
          </a:xfrm>
          <a:prstGeom prst="rect">
            <a:avLst/>
          </a:prstGeom>
        </p:spPr>
      </p:pic>
      <p:pic>
        <p:nvPicPr>
          <p:cNvPr id="702" name="image 702"/>
          <p:cNvPicPr>
            <a:picLocks noChangeAspect="1"/>
          </p:cNvPicPr>
          <p:nvPr/>
        </p:nvPicPr>
        <p:blipFill>
          <a:blip r:embed="rId702">
                </a:blip>
          <a:srcRect/>
          <a:stretch>
            <a:fillRect/>
          </a:stretch>
        </p:blipFill>
        <p:spPr>
          <a:xfrm rot="0" flipV="0" flipH="0">
            <a:off x="-12700" y="-12700"/>
            <a:ext cx="2146300" cy="2133600"/>
          </a:xfrm>
          <a:prstGeom prst="rect">
            <a:avLst/>
          </a:prstGeom>
        </p:spPr>
      </p:pic>
      <p:pic>
        <p:nvPicPr>
          <p:cNvPr id="703" name="image 703"/>
          <p:cNvPicPr>
            <a:picLocks noChangeAspect="1"/>
          </p:cNvPicPr>
          <p:nvPr/>
        </p:nvPicPr>
        <p:blipFill>
          <a:blip r:embed="rId703">
                </a:blip>
          <a:srcRect/>
          <a:stretch>
            <a:fillRect/>
          </a:stretch>
        </p:blipFill>
        <p:spPr>
          <a:xfrm rot="0" flipV="0" flipH="0">
            <a:off x="22009100" y="11353800"/>
            <a:ext cx="2387600" cy="2387600"/>
          </a:xfrm>
          <a:prstGeom prst="rect">
            <a:avLst/>
          </a:prstGeom>
        </p:spPr>
      </p:pic>
      <p:pic>
        <p:nvPicPr>
          <p:cNvPr id="704" name="image 704"/>
          <p:cNvPicPr>
            <a:picLocks noChangeAspect="1"/>
          </p:cNvPicPr>
          <p:nvPr/>
        </p:nvPicPr>
        <p:blipFill>
          <a:blip r:embed="rId704">
                </a:blip>
          <a:srcRect/>
          <a:stretch>
            <a:fillRect/>
          </a:stretch>
        </p:blipFill>
        <p:spPr>
          <a:xfrm rot="0" flipV="0" flipH="0">
            <a:off x="22771100" y="12090400"/>
            <a:ext cx="1625600" cy="1638300"/>
          </a:xfrm>
          <a:prstGeom prst="rect">
            <a:avLst/>
          </a:prstGeom>
        </p:spPr>
      </p:pic>
      <p:sp>
        <p:nvSpPr>
          <p:cNvPr id="705" name="Object 705"/>
          <p:cNvSpPr txBox="1"/>
          <p:nvPr/>
        </p:nvSpPr>
        <p:spPr>
          <a:xfrm>
            <a:off x="10488333" y="1250950"/>
            <a:ext cx="12160265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6000" i="0" b="0" spc="313" dirty="0" smtClean="0" lang="zh-CN">
                <a:solidFill>
                  <a:srgbClr val="0D6A93"/>
                </a:solidFill>
                <a:latin typeface="HuXiaoBo-NanShen"/>
                <a:ea typeface="HuXiaoBo-NanShen"/>
              </a:rPr>
              <a:t>APP内消费行为统计</a:t>
            </a:r>
            <a:endParaRPr lang="zh-CN" altLang="en-US"/>
          </a:p>
        </p:txBody>
      </p:sp>
      <p:pic>
        <p:nvPicPr>
          <p:cNvPr id="706" name="image 706"/>
          <p:cNvPicPr>
            <a:picLocks noChangeAspect="1"/>
          </p:cNvPicPr>
          <p:nvPr/>
        </p:nvPicPr>
        <p:blipFill>
          <a:blip r:embed="rId706">
                </a:blip>
          <a:srcRect/>
          <a:stretch>
            <a:fillRect/>
          </a:stretch>
        </p:blipFill>
        <p:spPr>
          <a:xfrm rot="0" flipV="0" flipH="0">
            <a:off x="14008100" y="2273300"/>
            <a:ext cx="8505289" cy="69165"/>
          </a:xfrm>
          <a:prstGeom prst="rect">
            <a:avLst/>
          </a:prstGeom>
        </p:spPr>
      </p:pic>
      <p:grpSp>
        <p:nvGrpSpPr>
          <p:cNvPr id="707" name="组合 707"/>
          <p:cNvGrpSpPr/>
          <p:nvPr/>
        </p:nvGrpSpPr>
        <p:grpSpPr>
          <a:xfrm>
            <a:off x="1397000" y="12128500"/>
            <a:ext cx="952500" cy="241300"/>
            <a:chOff x="1397000" y="12128500"/>
            <a:chExt cx="952500" cy="241300"/>
          </a:xfrm>
        </p:grpSpPr>
        <p:pic>
          <p:nvPicPr>
            <p:cNvPr id="708" name="image 708"/>
            <p:cNvPicPr>
              <a:picLocks noChangeAspect="1"/>
            </p:cNvPicPr>
            <p:nvPr/>
          </p:nvPicPr>
          <p:blipFill>
            <a:blip r:embed="rId708">
                </a:blip>
            <a:srcRect/>
            <a:stretch>
              <a:fillRect/>
            </a:stretch>
          </p:blipFill>
          <p:spPr>
            <a:xfrm rot="0" flipV="0" flipH="0">
              <a:off x="1397000" y="12128500"/>
              <a:ext cx="241300" cy="241300"/>
            </a:xfrm>
            <a:prstGeom prst="rect">
              <a:avLst/>
            </a:prstGeom>
          </p:spPr>
        </p:pic>
        <p:pic>
          <p:nvPicPr>
            <p:cNvPr id="709" name="image 709"/>
            <p:cNvPicPr>
              <a:picLocks noChangeAspect="1"/>
            </p:cNvPicPr>
            <p:nvPr/>
          </p:nvPicPr>
          <p:blipFill>
            <a:blip r:embed="rId709">
                </a:blip>
            <a:srcRect/>
            <a:stretch>
              <a:fillRect/>
            </a:stretch>
          </p:blipFill>
          <p:spPr>
            <a:xfrm rot="0" flipV="0" flipH="0">
              <a:off x="1752600" y="12128500"/>
              <a:ext cx="241300" cy="241300"/>
            </a:xfrm>
            <a:prstGeom prst="rect">
              <a:avLst/>
            </a:prstGeom>
          </p:spPr>
        </p:pic>
        <p:pic>
          <p:nvPicPr>
            <p:cNvPr id="7010" name="image 7010"/>
            <p:cNvPicPr>
              <a:picLocks noChangeAspect="1"/>
            </p:cNvPicPr>
            <p:nvPr/>
          </p:nvPicPr>
          <p:blipFill>
            <a:blip r:embed="rId7010">
                </a:blip>
            <a:srcRect/>
            <a:stretch>
              <a:fillRect/>
            </a:stretch>
          </p:blipFill>
          <p:spPr>
            <a:xfrm rot="0" flipV="0" flipH="0">
              <a:off x="2108200" y="12128500"/>
              <a:ext cx="241300" cy="241300"/>
            </a:xfrm>
            <a:prstGeom prst="rect">
              <a:avLst/>
            </a:prstGeom>
          </p:spPr>
        </p:pic>
      </p:grpSp>
      <p:grpSp>
        <p:nvGrpSpPr>
          <p:cNvPr id="7011" name="组合 7011"/>
          <p:cNvGrpSpPr/>
          <p:nvPr/>
        </p:nvGrpSpPr>
        <p:grpSpPr>
          <a:xfrm>
            <a:off x="18579148" y="6597650"/>
            <a:ext cx="4191951" cy="2324100"/>
            <a:chOff x="18579148" y="6597650"/>
            <a:chExt cx="4191951" cy="2324100"/>
          </a:xfrm>
        </p:grpSpPr>
        <p:sp>
          <p:nvSpPr>
            <p:cNvPr id="7012" name="Object 7012"/>
            <p:cNvSpPr txBox="1"/>
            <p:nvPr/>
          </p:nvSpPr>
          <p:spPr>
            <a:xfrm>
              <a:off x="18845848" y="6521450"/>
              <a:ext cx="4077651" cy="2324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500" i="0" b="1" dirty="0" smtClean="0" lang="zh-CN">
                  <a:solidFill>
                    <a:srgbClr val="0D6A93"/>
                  </a:solidFill>
                  <a:latin typeface="OPPOSans-B"/>
                  <a:ea typeface="OPPOSans-B"/>
                </a:rPr>
                <a:t>结论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r>
                <a:rPr sz="2500" i="0" b="0" dirty="0" smtClean="0" lang="zh-CN">
                  <a:solidFill>
                    <a:srgbClr val="0D6A93"/>
                  </a:solidFill>
                  <a:latin typeface="OPPOSans-R"/>
                  <a:ea typeface="OPPOSans-R"/>
                </a:rPr>
                <a:t>付费的金额多少与活跃用户数量有关，活跃用户越多付费越多</a:t>
              </a:r>
              <a:endParaRPr lang="zh-CN" altLang="en-US"/>
            </a:p>
          </p:txBody>
        </p:sp>
        <p:pic>
          <p:nvPicPr>
            <p:cNvPr id="7014" name="image 7014"/>
            <p:cNvPicPr>
              <a:picLocks noChangeAspect="1"/>
            </p:cNvPicPr>
            <p:nvPr/>
          </p:nvPicPr>
          <p:blipFill>
            <a:blip r:embed="rId7014">
                </a:blip>
            <a:srcRect/>
            <a:stretch>
              <a:fillRect/>
            </a:stretch>
          </p:blipFill>
          <p:spPr>
            <a:xfrm rot="0" flipV="0" flipH="0">
              <a:off x="18579148" y="6699798"/>
              <a:ext cx="241300" cy="241300"/>
            </a:xfrm>
            <a:prstGeom prst="rect">
              <a:avLst/>
            </a:prstGeom>
          </p:spPr>
        </p:pic>
      </p:grpSp>
      <p:pic>
        <p:nvPicPr>
          <p:cNvPr id="7015" name="image 7015"/>
          <p:cNvPicPr>
            <a:picLocks noChangeAspect="1"/>
          </p:cNvPicPr>
          <p:nvPr/>
        </p:nvPicPr>
        <p:blipFill>
          <a:blip r:embed="rId7015">
                </a:blip>
          <a:srcRect/>
          <a:stretch>
            <a:fillRect/>
          </a:stretch>
        </p:blipFill>
        <p:spPr>
          <a:xfrm rot="0" flipV="0" flipH="0">
            <a:off x="6276785" y="3099897"/>
            <a:ext cx="11983955" cy="8399536"/>
          </a:xfrm>
          <a:prstGeom prst="rect">
            <a:avLst/>
          </a:prstGeom>
        </p:spPr>
      </p:pic>
      <p:grpSp>
        <p:nvGrpSpPr>
          <p:cNvPr id="7016" name="组合 7016"/>
          <p:cNvGrpSpPr/>
          <p:nvPr/>
        </p:nvGrpSpPr>
        <p:grpSpPr>
          <a:xfrm>
            <a:off x="1260805" y="6597650"/>
            <a:ext cx="4361789" cy="2324100"/>
            <a:chOff x="1260805" y="6597650"/>
            <a:chExt cx="4361789" cy="2324100"/>
          </a:xfrm>
        </p:grpSpPr>
        <p:sp>
          <p:nvSpPr>
            <p:cNvPr id="7017" name="Object 7017"/>
            <p:cNvSpPr txBox="1"/>
            <p:nvPr/>
          </p:nvSpPr>
          <p:spPr>
            <a:xfrm>
              <a:off x="1159205" y="6521450"/>
              <a:ext cx="4615789" cy="2324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25000"/>
                </a:lnSpc>
              </a:pPr>
              <a:r>
                <a:rPr sz="2500" i="0" b="1" dirty="0" smtClean="0" lang="zh-CN">
                  <a:solidFill>
                    <a:srgbClr val="0D6A93"/>
                  </a:solidFill>
                  <a:latin typeface="OPPOSans-B"/>
                  <a:ea typeface="OPPOSans-B"/>
                </a:rPr>
                <a:t>分析</a:t>
              </a:r>
              <a:p>
                <a:pPr algn="r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r">
                <a:lnSpc>
                  <a:spcPct val="125000"/>
                </a:lnSpc>
              </a:pPr>
              <a:p>
                <a:pPr algn="r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r">
                <a:lnSpc>
                  <a:spcPct val="125000"/>
                </a:lnSpc>
              </a:pPr>
              <a:r>
                <a:rPr sz="2500" i="0" b="0" dirty="0" smtClean="0" lang="zh-CN">
                  <a:solidFill>
                    <a:srgbClr val="0D6A93"/>
                  </a:solidFill>
                  <a:latin typeface="OPPOSans-R"/>
                  <a:ea typeface="OPPOSans-R"/>
                </a:rPr>
                <a:t>在本月的数据中看出，日均有消费行为的用户占日活跃用户的30%左右</a:t>
              </a:r>
              <a:endParaRPr lang="zh-CN" altLang="en-US"/>
            </a:p>
          </p:txBody>
        </p:sp>
        <p:pic>
          <p:nvPicPr>
            <p:cNvPr id="7019" name="image 7019"/>
            <p:cNvPicPr>
              <a:picLocks noChangeAspect="1"/>
            </p:cNvPicPr>
            <p:nvPr/>
          </p:nvPicPr>
          <p:blipFill>
            <a:blip r:embed="rId7019">
                </a:blip>
            <a:srcRect/>
            <a:stretch>
              <a:fillRect/>
            </a:stretch>
          </p:blipFill>
          <p:spPr>
            <a:xfrm rot="0" flipV="0" flipH="0">
              <a:off x="4582550" y="6686001"/>
              <a:ext cx="241300" cy="241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 801"/>
          <p:cNvPicPr>
            <a:picLocks noChangeAspect="1"/>
          </p:cNvPicPr>
          <p:nvPr/>
        </p:nvPicPr>
        <p:blipFill>
          <a:blip r:embed="rId801">
                </a:blip>
          <a:srcRect/>
          <a:stretch>
            <a:fillRect/>
          </a:stretch>
        </p:blipFill>
        <p:spPr>
          <a:xfrm rot="0" flipV="0" flipH="0">
            <a:off x="20955000" y="-12700"/>
            <a:ext cx="3441700" cy="3454400"/>
          </a:xfrm>
          <a:prstGeom prst="rect">
            <a:avLst/>
          </a:prstGeom>
        </p:spPr>
      </p:pic>
      <p:pic>
        <p:nvPicPr>
          <p:cNvPr id="802" name="image 802"/>
          <p:cNvPicPr>
            <a:picLocks noChangeAspect="1"/>
          </p:cNvPicPr>
          <p:nvPr/>
        </p:nvPicPr>
        <p:blipFill>
          <a:blip r:embed="rId802">
                </a:blip>
          <a:srcRect/>
          <a:stretch>
            <a:fillRect/>
          </a:stretch>
        </p:blipFill>
        <p:spPr>
          <a:xfrm rot="0" flipV="0" flipH="0">
            <a:off x="22263100" y="-12700"/>
            <a:ext cx="2133600" cy="2133600"/>
          </a:xfrm>
          <a:prstGeom prst="rect">
            <a:avLst/>
          </a:prstGeom>
        </p:spPr>
      </p:pic>
      <p:pic>
        <p:nvPicPr>
          <p:cNvPr id="803" name="image 803"/>
          <p:cNvPicPr>
            <a:picLocks noChangeAspect="1"/>
          </p:cNvPicPr>
          <p:nvPr/>
        </p:nvPicPr>
        <p:blipFill>
          <a:blip r:embed="rId803">
                </a:blip>
          <a:srcRect/>
          <a:stretch>
            <a:fillRect/>
          </a:stretch>
        </p:blipFill>
        <p:spPr>
          <a:xfrm rot="0" flipV="0" flipH="0">
            <a:off x="-12700" y="11341100"/>
            <a:ext cx="2400300" cy="2387600"/>
          </a:xfrm>
          <a:prstGeom prst="rect">
            <a:avLst/>
          </a:prstGeom>
        </p:spPr>
      </p:pic>
      <p:pic>
        <p:nvPicPr>
          <p:cNvPr id="804" name="image 804"/>
          <p:cNvPicPr>
            <a:picLocks noChangeAspect="1"/>
          </p:cNvPicPr>
          <p:nvPr/>
        </p:nvPicPr>
        <p:blipFill>
          <a:blip r:embed="rId804">
                </a:blip>
          <a:srcRect/>
          <a:stretch>
            <a:fillRect/>
          </a:stretch>
        </p:blipFill>
        <p:spPr>
          <a:xfrm rot="0" flipV="0" flipH="0">
            <a:off x="-12700" y="12090400"/>
            <a:ext cx="1638300" cy="1638300"/>
          </a:xfrm>
          <a:prstGeom prst="rect">
            <a:avLst/>
          </a:prstGeom>
        </p:spPr>
      </p:pic>
      <p:sp>
        <p:nvSpPr>
          <p:cNvPr id="805" name="Object 805"/>
          <p:cNvSpPr txBox="1"/>
          <p:nvPr/>
        </p:nvSpPr>
        <p:spPr>
          <a:xfrm>
            <a:off x="1772332" y="1276350"/>
            <a:ext cx="1034605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spc="313" dirty="0" smtClean="0" lang="zh-CN">
                <a:solidFill>
                  <a:srgbClr val="0D6A93"/>
                </a:solidFill>
                <a:latin typeface="HuXiaoBo-NanShen"/>
                <a:ea typeface="HuXiaoBo-NanShen"/>
              </a:rPr>
              <a:t>APP资源转化率</a:t>
            </a:r>
            <a:endParaRPr lang="zh-CN" altLang="en-US"/>
          </a:p>
        </p:txBody>
      </p:sp>
      <p:pic>
        <p:nvPicPr>
          <p:cNvPr id="806" name="image 806"/>
          <p:cNvPicPr>
            <a:picLocks noChangeAspect="1"/>
          </p:cNvPicPr>
          <p:nvPr/>
        </p:nvPicPr>
        <p:blipFill>
          <a:blip r:embed="rId806">
                </a:blip>
          <a:srcRect/>
          <a:stretch>
            <a:fillRect/>
          </a:stretch>
        </p:blipFill>
        <p:spPr>
          <a:xfrm rot="0" flipV="0" flipH="0">
            <a:off x="1793944" y="2279650"/>
            <a:ext cx="8453640" cy="60797"/>
          </a:xfrm>
          <a:prstGeom prst="rect">
            <a:avLst/>
          </a:prstGeom>
        </p:spPr>
      </p:pic>
      <p:grpSp>
        <p:nvGrpSpPr>
          <p:cNvPr id="807" name="组合 807"/>
          <p:cNvGrpSpPr/>
          <p:nvPr/>
        </p:nvGrpSpPr>
        <p:grpSpPr>
          <a:xfrm>
            <a:off x="21856700" y="12128500"/>
            <a:ext cx="952500" cy="241300"/>
            <a:chOff x="21856700" y="12128500"/>
            <a:chExt cx="952500" cy="241300"/>
          </a:xfrm>
        </p:grpSpPr>
        <p:pic>
          <p:nvPicPr>
            <p:cNvPr id="808" name="image 808"/>
            <p:cNvPicPr>
              <a:picLocks noChangeAspect="1"/>
            </p:cNvPicPr>
            <p:nvPr/>
          </p:nvPicPr>
          <p:blipFill>
            <a:blip r:embed="rId808">
                </a:blip>
            <a:srcRect/>
            <a:stretch>
              <a:fillRect/>
            </a:stretch>
          </p:blipFill>
          <p:spPr>
            <a:xfrm rot="0" flipV="0" flipH="0">
              <a:off x="21856700" y="12128500"/>
              <a:ext cx="241300" cy="241300"/>
            </a:xfrm>
            <a:prstGeom prst="rect">
              <a:avLst/>
            </a:prstGeom>
          </p:spPr>
        </p:pic>
        <p:pic>
          <p:nvPicPr>
            <p:cNvPr id="809" name="image 809"/>
            <p:cNvPicPr>
              <a:picLocks noChangeAspect="1"/>
            </p:cNvPicPr>
            <p:nvPr/>
          </p:nvPicPr>
          <p:blipFill>
            <a:blip r:embed="rId809">
                </a:blip>
            <a:srcRect/>
            <a:stretch>
              <a:fillRect/>
            </a:stretch>
          </p:blipFill>
          <p:spPr>
            <a:xfrm rot="0" flipV="0" flipH="0">
              <a:off x="22212300" y="12128500"/>
              <a:ext cx="241300" cy="241300"/>
            </a:xfrm>
            <a:prstGeom prst="rect">
              <a:avLst/>
            </a:prstGeom>
          </p:spPr>
        </p:pic>
        <p:pic>
          <p:nvPicPr>
            <p:cNvPr id="8010" name="image 8010"/>
            <p:cNvPicPr>
              <a:picLocks noChangeAspect="1"/>
            </p:cNvPicPr>
            <p:nvPr/>
          </p:nvPicPr>
          <p:blipFill>
            <a:blip r:embed="rId8010">
                </a:blip>
            <a:srcRect/>
            <a:stretch>
              <a:fillRect/>
            </a:stretch>
          </p:blipFill>
          <p:spPr>
            <a:xfrm rot="0" flipV="0" flipH="0">
              <a:off x="22567900" y="12128500"/>
              <a:ext cx="241300" cy="241300"/>
            </a:xfrm>
            <a:prstGeom prst="rect">
              <a:avLst/>
            </a:prstGeom>
          </p:spPr>
        </p:pic>
      </p:grpSp>
      <p:pic>
        <p:nvPicPr>
          <p:cNvPr id="8011" name="image 8011"/>
          <p:cNvPicPr>
            <a:picLocks noChangeAspect="1"/>
          </p:cNvPicPr>
          <p:nvPr/>
        </p:nvPicPr>
        <p:blipFill>
          <a:blip r:embed="rId8011">
                </a:blip>
          <a:srcRect/>
          <a:stretch>
            <a:fillRect/>
          </a:stretch>
        </p:blipFill>
        <p:spPr>
          <a:xfrm rot="0" flipV="0" flipH="0">
            <a:off x="10577856" y="2279650"/>
            <a:ext cx="11378180" cy="9553564"/>
          </a:xfrm>
          <a:prstGeom prst="rect">
            <a:avLst/>
          </a:prstGeom>
        </p:spPr>
      </p:pic>
      <p:grpSp>
        <p:nvGrpSpPr>
          <p:cNvPr id="8012" name="组合 8012"/>
          <p:cNvGrpSpPr/>
          <p:nvPr/>
        </p:nvGrpSpPr>
        <p:grpSpPr>
          <a:xfrm>
            <a:off x="1968777" y="6122982"/>
            <a:ext cx="7684914" cy="1866900"/>
            <a:chOff x="1968777" y="6122982"/>
            <a:chExt cx="7684914" cy="1866900"/>
          </a:xfrm>
        </p:grpSpPr>
        <p:sp>
          <p:nvSpPr>
            <p:cNvPr id="8013" name="Object 8013"/>
            <p:cNvSpPr txBox="1"/>
            <p:nvPr/>
          </p:nvSpPr>
          <p:spPr>
            <a:xfrm>
              <a:off x="2235477" y="6046782"/>
              <a:ext cx="7570614" cy="1866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500" i="0" b="0" dirty="0" smtClean="0" lang="zh-CN">
                  <a:solidFill>
                    <a:srgbClr val="0D6A93"/>
                  </a:solidFill>
                  <a:latin typeface="OPPOSans-B"/>
                  <a:ea typeface="OPPOSans-B"/>
                </a:rPr>
                <a:t>个人推荐的转化效果欠佳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r>
                <a:rPr sz="2500" i="0" b="0" dirty="0" smtClean="0" lang="zh-CN">
                  <a:solidFill>
                    <a:srgbClr val="0D6A93"/>
                  </a:solidFill>
                  <a:latin typeface="OPPOSans-R"/>
                  <a:ea typeface="OPPOSans-R"/>
                </a:rPr>
                <a:t>个人分享和分享平台应做出改变，抓准APP的定位，迎合适用人群，投放到适合的领域中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/>
            </a:p>
          </p:txBody>
        </p:sp>
        <p:pic>
          <p:nvPicPr>
            <p:cNvPr id="8015" name="image 8015"/>
            <p:cNvPicPr>
              <a:picLocks noChangeAspect="1"/>
            </p:cNvPicPr>
            <p:nvPr/>
          </p:nvPicPr>
          <p:blipFill>
            <a:blip r:embed="rId8015">
                </a:blip>
            <a:srcRect/>
            <a:stretch>
              <a:fillRect/>
            </a:stretch>
          </p:blipFill>
          <p:spPr>
            <a:xfrm rot="0" flipV="0" flipH="0">
              <a:off x="1968777" y="6225130"/>
              <a:ext cx="241300" cy="241300"/>
            </a:xfrm>
            <a:prstGeom prst="rect">
              <a:avLst/>
            </a:prstGeom>
          </p:spPr>
        </p:pic>
      </p:grpSp>
      <p:grpSp>
        <p:nvGrpSpPr>
          <p:cNvPr id="8016" name="组合 8016"/>
          <p:cNvGrpSpPr/>
          <p:nvPr/>
        </p:nvGrpSpPr>
        <p:grpSpPr>
          <a:xfrm>
            <a:off x="1968777" y="8705844"/>
            <a:ext cx="7684914" cy="1866900"/>
            <a:chOff x="1968777" y="8705844"/>
            <a:chExt cx="7684914" cy="1866900"/>
          </a:xfrm>
        </p:grpSpPr>
        <p:sp>
          <p:nvSpPr>
            <p:cNvPr id="8017" name="Object 8017"/>
            <p:cNvSpPr txBox="1"/>
            <p:nvPr/>
          </p:nvSpPr>
          <p:spPr>
            <a:xfrm>
              <a:off x="2235477" y="8629644"/>
              <a:ext cx="7570614" cy="1866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500" i="0" b="1" dirty="0" smtClean="0" lang="zh-CN">
                  <a:solidFill>
                    <a:srgbClr val="0D6A93"/>
                  </a:solidFill>
                  <a:latin typeface="OPPOSans-B"/>
                  <a:ea typeface="OPPOSans-B"/>
                </a:rPr>
                <a:t>主流社交平台中：微博＞微信＞抖音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r>
                <a:rPr sz="2500" i="0" b="0" dirty="0" smtClean="0" lang="zh-CN">
                  <a:solidFill>
                    <a:srgbClr val="0D6A93"/>
                  </a:solidFill>
                  <a:latin typeface="OPPOSans-R"/>
                  <a:ea typeface="OPPOSans-R"/>
                </a:rPr>
                <a:t>在抖音的中，应改变相关的广告形式，符合抖音平台中潜在用户的喜好，引导用户下载</a:t>
              </a:r>
              <a:endParaRPr lang="zh-CN" altLang="en-US"/>
            </a:p>
          </p:txBody>
        </p:sp>
        <p:pic>
          <p:nvPicPr>
            <p:cNvPr id="8019" name="image 8019"/>
            <p:cNvPicPr>
              <a:picLocks noChangeAspect="1"/>
            </p:cNvPicPr>
            <p:nvPr/>
          </p:nvPicPr>
          <p:blipFill>
            <a:blip r:embed="rId8019">
                </a:blip>
            <a:srcRect/>
            <a:stretch>
              <a:fillRect/>
            </a:stretch>
          </p:blipFill>
          <p:spPr>
            <a:xfrm rot="0" flipV="0" flipH="0">
              <a:off x="1968777" y="8807992"/>
              <a:ext cx="241300" cy="241300"/>
            </a:xfrm>
            <a:prstGeom prst="rect">
              <a:avLst/>
            </a:prstGeom>
          </p:spPr>
        </p:pic>
      </p:grpSp>
      <p:grpSp>
        <p:nvGrpSpPr>
          <p:cNvPr id="8020" name="组合 8020"/>
          <p:cNvGrpSpPr/>
          <p:nvPr/>
        </p:nvGrpSpPr>
        <p:grpSpPr>
          <a:xfrm>
            <a:off x="1968777" y="3540119"/>
            <a:ext cx="8103973" cy="1866900"/>
            <a:chOff x="1968777" y="3540119"/>
            <a:chExt cx="8103973" cy="1866900"/>
          </a:xfrm>
        </p:grpSpPr>
        <p:sp>
          <p:nvSpPr>
            <p:cNvPr id="8021" name="Object 8021"/>
            <p:cNvSpPr txBox="1"/>
            <p:nvPr/>
          </p:nvSpPr>
          <p:spPr>
            <a:xfrm>
              <a:off x="2235477" y="3463919"/>
              <a:ext cx="7989673" cy="1866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500" i="0" b="1" dirty="0" smtClean="0" lang="zh-CN">
                  <a:solidFill>
                    <a:srgbClr val="0D6A93"/>
                  </a:solidFill>
                  <a:latin typeface="OPPOSans-B"/>
                  <a:ea typeface="OPPOSans-B"/>
                </a:rPr>
                <a:t>应用商店的转化效果最佳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r>
                <a:rPr sz="2500" i="0" b="0" dirty="0" smtClean="0" lang="zh-CN">
                  <a:solidFill>
                    <a:srgbClr val="0D6A93"/>
                  </a:solidFill>
                  <a:latin typeface="OPPOSans-R"/>
                  <a:ea typeface="OPPOSans-R"/>
                </a:rPr>
                <a:t>在后期可以考虑加大对于应用商店广告的投放和优化，进一步加大转化率</a:t>
              </a:r>
              <a:endParaRPr lang="zh-CN" altLang="en-US"/>
            </a:p>
          </p:txBody>
        </p:sp>
        <p:pic>
          <p:nvPicPr>
            <p:cNvPr id="8023" name="image 8023"/>
            <p:cNvPicPr>
              <a:picLocks noChangeAspect="1"/>
            </p:cNvPicPr>
            <p:nvPr/>
          </p:nvPicPr>
          <p:blipFill>
            <a:blip r:embed="rId8023">
                </a:blip>
            <a:srcRect/>
            <a:stretch>
              <a:fillRect/>
            </a:stretch>
          </p:blipFill>
          <p:spPr>
            <a:xfrm rot="0" flipV="0" flipH="0">
              <a:off x="1968777" y="3642267"/>
              <a:ext cx="241300" cy="241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image 901"/>
          <p:cNvPicPr>
            <a:picLocks noChangeAspect="1"/>
          </p:cNvPicPr>
          <p:nvPr/>
        </p:nvPicPr>
        <p:blipFill>
          <a:blip r:embed="rId901">
                </a:blip>
          <a:srcRect/>
          <a:stretch>
            <a:fillRect/>
          </a:stretch>
        </p:blipFill>
        <p:spPr>
          <a:xfrm rot="0" flipV="0" flipH="0">
            <a:off x="-12700" y="-12700"/>
            <a:ext cx="5168900" cy="5168900"/>
          </a:xfrm>
          <a:prstGeom prst="rect">
            <a:avLst/>
          </a:prstGeom>
        </p:spPr>
      </p:pic>
      <p:pic>
        <p:nvPicPr>
          <p:cNvPr id="902" name="image 902"/>
          <p:cNvPicPr>
            <a:picLocks noChangeAspect="1"/>
          </p:cNvPicPr>
          <p:nvPr/>
        </p:nvPicPr>
        <p:blipFill>
          <a:blip r:embed="rId902">
                </a:blip>
          <a:srcRect/>
          <a:stretch>
            <a:fillRect/>
          </a:stretch>
        </p:blipFill>
        <p:spPr>
          <a:xfrm rot="0" flipV="0" flipH="0">
            <a:off x="-12700" y="-12700"/>
            <a:ext cx="3517900" cy="3517900"/>
          </a:xfrm>
          <a:prstGeom prst="rect">
            <a:avLst/>
          </a:prstGeom>
        </p:spPr>
      </p:pic>
      <p:pic>
        <p:nvPicPr>
          <p:cNvPr id="903" name="image 903"/>
          <p:cNvPicPr>
            <a:picLocks noChangeAspect="1"/>
          </p:cNvPicPr>
          <p:nvPr/>
        </p:nvPicPr>
        <p:blipFill>
          <a:blip r:embed="rId903">
                </a:blip>
          <a:srcRect/>
          <a:stretch>
            <a:fillRect/>
          </a:stretch>
        </p:blipFill>
        <p:spPr>
          <a:xfrm rot="0" flipV="0" flipH="0">
            <a:off x="20891500" y="10223500"/>
            <a:ext cx="3505200" cy="3505200"/>
          </a:xfrm>
          <a:prstGeom prst="rect">
            <a:avLst/>
          </a:prstGeom>
        </p:spPr>
      </p:pic>
      <p:pic>
        <p:nvPicPr>
          <p:cNvPr id="904" name="image 904"/>
          <p:cNvPicPr>
            <a:picLocks noChangeAspect="1"/>
          </p:cNvPicPr>
          <p:nvPr/>
        </p:nvPicPr>
        <p:blipFill>
          <a:blip r:embed="rId904">
                </a:blip>
          <a:srcRect/>
          <a:stretch>
            <a:fillRect/>
          </a:stretch>
        </p:blipFill>
        <p:spPr>
          <a:xfrm rot="0" flipV="0" flipH="0">
            <a:off x="22009100" y="11341100"/>
            <a:ext cx="2387600" cy="2387600"/>
          </a:xfrm>
          <a:prstGeom prst="rect">
            <a:avLst/>
          </a:prstGeom>
        </p:spPr>
      </p:pic>
      <p:sp>
        <p:nvSpPr>
          <p:cNvPr id="905" name="Object 905"/>
          <p:cNvSpPr txBox="1"/>
          <p:nvPr/>
        </p:nvSpPr>
        <p:spPr>
          <a:xfrm>
            <a:off x="5376997" y="4186094"/>
            <a:ext cx="13630004" cy="2133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4000" i="0" b="0" spc="629" dirty="0" smtClean="0" lang="zh-CN">
                <a:solidFill>
                  <a:srgbClr val="0D6A93"/>
                </a:solidFill>
                <a:latin typeface="HuXiaoBo-NanShen"/>
                <a:ea typeface="HuXiaoBo-NanShen"/>
              </a:rPr>
              <a:t>感谢观看</a:t>
            </a:r>
            <a:endParaRPr lang="zh-CN" altLang="en-US"/>
          </a:p>
        </p:txBody>
      </p:sp>
      <p:sp>
        <p:nvSpPr>
          <p:cNvPr id="906" name="Object 906"/>
          <p:cNvSpPr txBox="1"/>
          <p:nvPr/>
        </p:nvSpPr>
        <p:spPr>
          <a:xfrm>
            <a:off x="6011209" y="6968303"/>
            <a:ext cx="12361581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000" i="0" b="1" spc="240" dirty="0" smtClean="0" lang="zh-CN">
                <a:solidFill>
                  <a:srgbClr val="0D6A93"/>
                </a:solidFill>
                <a:latin typeface="BarlowCondensed-Medium"/>
                <a:ea typeface="BarlowCondensed-Medium"/>
              </a:rPr>
              <a:t>THANKS For Watching</a:t>
            </a:r>
            <a:endParaRPr lang="zh-CN" altLang="en-US"/>
          </a:p>
        </p:txBody>
      </p:sp>
      <p:pic>
        <p:nvPicPr>
          <p:cNvPr id="907" name="image 907"/>
          <p:cNvPicPr>
            <a:picLocks noChangeAspect="1"/>
          </p:cNvPicPr>
          <p:nvPr/>
        </p:nvPicPr>
        <p:blipFill>
          <a:blip r:embed="rId907">
                </a:blip>
          <a:srcRect/>
          <a:stretch>
            <a:fillRect/>
          </a:stretch>
        </p:blipFill>
        <p:spPr>
          <a:xfrm rot="0" flipV="0" flipH="0">
            <a:off x="22085300" y="825500"/>
            <a:ext cx="1498600" cy="1536700"/>
          </a:xfrm>
          <a:prstGeom prst="rect">
            <a:avLst/>
          </a:prstGeom>
        </p:spPr>
      </p:pic>
      <p:pic>
        <p:nvPicPr>
          <p:cNvPr id="908" name="image 908"/>
          <p:cNvPicPr>
            <a:picLocks noChangeAspect="1"/>
          </p:cNvPicPr>
          <p:nvPr/>
        </p:nvPicPr>
        <p:blipFill>
          <a:blip r:embed="rId908">
                </a:blip>
          <a:srcRect/>
          <a:stretch>
            <a:fillRect/>
          </a:stretch>
        </p:blipFill>
        <p:spPr>
          <a:xfrm rot="0" flipV="0" flipH="0">
            <a:off x="812800" y="11391900"/>
            <a:ext cx="1549400" cy="1498600"/>
          </a:xfrm>
          <a:prstGeom prst="rect">
            <a:avLst/>
          </a:prstGeom>
        </p:spPr>
      </p:pic>
      <p:pic>
        <p:nvPicPr>
          <p:cNvPr id="909" name="image 909"/>
          <p:cNvPicPr>
            <a:picLocks noChangeAspect="1"/>
          </p:cNvPicPr>
          <p:nvPr/>
        </p:nvPicPr>
        <p:blipFill>
          <a:blip r:embed="rId909">
                </a:blip>
          <a:srcRect/>
          <a:stretch>
            <a:fillRect/>
          </a:stretch>
        </p:blipFill>
        <p:spPr>
          <a:xfrm rot="0" flipV="0" flipH="0">
            <a:off x="6759319" y="6506676"/>
            <a:ext cx="10865361" cy="129502"/>
          </a:xfrm>
          <a:prstGeom prst="rect">
            <a:avLst/>
          </a:prstGeom>
        </p:spPr>
      </p:pic>
      <p:grpSp>
        <p:nvGrpSpPr>
          <p:cNvPr id="9010" name="组合 9010"/>
          <p:cNvGrpSpPr/>
          <p:nvPr/>
        </p:nvGrpSpPr>
        <p:grpSpPr>
          <a:xfrm>
            <a:off x="7400265" y="9740900"/>
            <a:ext cx="5636482" cy="495300"/>
            <a:chOff x="7400265" y="9740900"/>
            <a:chExt cx="5636482" cy="495300"/>
          </a:xfrm>
        </p:grpSpPr>
        <p:sp>
          <p:nvSpPr>
            <p:cNvPr id="9011" name="Object 9011"/>
            <p:cNvSpPr txBox="1"/>
            <p:nvPr/>
          </p:nvSpPr>
          <p:spPr>
            <a:xfrm>
              <a:off x="7400265" y="9664700"/>
              <a:ext cx="5636482" cy="495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200" i="0" b="0" spc="320" dirty="0" smtClean="0" lang="zh-CN">
                  <a:solidFill>
                    <a:srgbClr val="0D6A93"/>
                  </a:solidFill>
                  <a:latin typeface="OPPOSans-M"/>
                  <a:ea typeface="OPPOSans-M"/>
                </a:rPr>
                <a:t>汇报人：运营部-高小定</a:t>
              </a:r>
              <a:endParaRPr lang="zh-CN" altLang="en-US"/>
            </a:p>
          </p:txBody>
        </p:sp>
        <p:pic>
          <p:nvPicPr>
            <p:cNvPr id="9012" name="image 9012"/>
            <p:cNvPicPr>
              <a:picLocks noChangeAspect="1"/>
            </p:cNvPicPr>
            <p:nvPr/>
          </p:nvPicPr>
          <p:blipFill>
            <a:blip r:embed="rId9012">
                </a:blip>
            <a:srcRect/>
            <a:stretch>
              <a:fillRect/>
            </a:stretch>
          </p:blipFill>
          <p:spPr>
            <a:xfrm rot="0" flipV="0" flipH="0">
              <a:off x="7468122" y="9861550"/>
              <a:ext cx="241300" cy="241300"/>
            </a:xfrm>
            <a:prstGeom prst="rect">
              <a:avLst/>
            </a:prstGeom>
          </p:spPr>
        </p:pic>
      </p:grpSp>
      <p:grpSp>
        <p:nvGrpSpPr>
          <p:cNvPr id="9013" name="组合 9013"/>
          <p:cNvGrpSpPr/>
          <p:nvPr/>
        </p:nvGrpSpPr>
        <p:grpSpPr>
          <a:xfrm>
            <a:off x="13550840" y="9740900"/>
            <a:ext cx="3432893" cy="495300"/>
            <a:chOff x="13550840" y="9740900"/>
            <a:chExt cx="3432893" cy="495300"/>
          </a:xfrm>
        </p:grpSpPr>
        <p:sp>
          <p:nvSpPr>
            <p:cNvPr id="9014" name="Object 9014"/>
            <p:cNvSpPr txBox="1"/>
            <p:nvPr/>
          </p:nvSpPr>
          <p:spPr>
            <a:xfrm>
              <a:off x="13550840" y="9664700"/>
              <a:ext cx="3432893" cy="495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200" i="0" b="0" spc="320" dirty="0" smtClean="0" lang="zh-CN">
                  <a:solidFill>
                    <a:srgbClr val="0D6A93"/>
                  </a:solidFill>
                  <a:latin typeface="OPPOSans-M"/>
                  <a:ea typeface="OPPOSans-M"/>
                </a:rPr>
                <a:t>2020.08.12</a:t>
              </a:r>
              <a:endParaRPr lang="zh-CN" altLang="en-US"/>
            </a:p>
          </p:txBody>
        </p:sp>
        <p:pic>
          <p:nvPicPr>
            <p:cNvPr id="9015" name="image 9015"/>
            <p:cNvPicPr>
              <a:picLocks noChangeAspect="1"/>
            </p:cNvPicPr>
            <p:nvPr/>
          </p:nvPicPr>
          <p:blipFill>
            <a:blip r:embed="rId9015">
                </a:blip>
            <a:srcRect/>
            <a:stretch>
              <a:fillRect/>
            </a:stretch>
          </p:blipFill>
          <p:spPr>
            <a:xfrm rot="0" flipV="0" flipH="0">
              <a:off x="13551422" y="9861550"/>
              <a:ext cx="241300" cy="241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2020-12-02T14:37:49.980Z</dcterms:created>
  <dcterms:modified xsi:type="dcterms:W3CDTF">2020-12-02T14:37:49.980Z</dcterms:modified>
</cp:coreProperties>
</file>